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2.xml" ContentType="application/vnd.openxmlformats-officedocument.presentationml.slideMaster+xml"/>
  <Override PartName="/ppt/slideMasters/slideMaster11.xml" ContentType="application/vnd.openxmlformats-officedocument.presentationml.slideMaster+xml"/>
  <Override PartName="/ppt/slideMasters/slideMaster10.xml" ContentType="application/vnd.openxmlformats-officedocument.presentationml.slideMaster+xml"/>
  <Override PartName="/ppt/slideMasters/slideMaster9.xml" ContentType="application/vnd.openxmlformats-officedocument.presentationml.slideMaster+xml"/>
  <Override PartName="/ppt/slideMasters/slideMaster8.xml" ContentType="application/vnd.openxmlformats-officedocument.presentationml.slideMaster+xml"/>
  <Override PartName="/ppt/slideMasters/slideMaster7.xml" ContentType="application/vnd.openxmlformats-officedocument.presentationml.slideMaster+xml"/>
  <Override PartName="/ppt/slideMasters/slideMaster6.xml" ContentType="application/vnd.openxmlformats-officedocument.presentationml.slideMaster+xml"/>
  <Override PartName="/ppt/slideMasters/slideMaster5.xml" ContentType="application/vnd.openxmlformats-officedocument.presentationml.slideMaster+xml"/>
  <Override PartName="/ppt/slideMasters/slideMaster4.xml" ContentType="application/vnd.openxmlformats-officedocument.presentationml.slideMaster+xml"/>
  <Override PartName="/ppt/slideMasters/slideMaster3.xml" ContentType="application/vnd.openxmlformats-officedocument.presentationml.slideMaster+xml"/>
  <Override PartName="/ppt/slideMasters/slideMaster2.xml" ContentType="application/vnd.openxmlformats-officedocument.presentationml.slideMaster+xml"/>
  <Override PartName="/ppt/slideMasters/slideMaster24.xml" ContentType="application/vnd.openxmlformats-officedocument.presentationml.slideMaster+xml"/>
  <Override PartName="/ppt/slideMasters/slideMaster23.xml" ContentType="application/vnd.openxmlformats-officedocument.presentationml.slideMaster+xml"/>
  <Override PartName="/ppt/slideMasters/slideMaster22.xml" ContentType="application/vnd.openxmlformats-officedocument.presentationml.slideMaster+xml"/>
  <Override PartName="/ppt/slideMasters/slideMaster21.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18.xml" ContentType="application/vnd.openxmlformats-officedocument.presentationml.slideMaster+xml"/>
  <Override PartName="/ppt/slideMasters/slideMaster17.xml" ContentType="application/vnd.openxmlformats-officedocument.presentationml.slideMaster+xml"/>
  <Override PartName="/ppt/slideMasters/slideMaster16.xml" ContentType="application/vnd.openxmlformats-officedocument.presentationml.slideMaster+xml"/>
  <Override PartName="/ppt/slideMasters/slideMaster15.xml" ContentType="application/vnd.openxmlformats-officedocument.presentationml.slideMaster+xml"/>
  <Override PartName="/ppt/slideMasters/_rels/slideMaster1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_rels/slideMaster12.xml.rels" ContentType="application/vnd.openxmlformats-package.relationships+xml"/>
  <Override PartName="/ppt/slideMasters/_rels/slideMaster14.xml.rels" ContentType="application/vnd.openxmlformats-package.relationships+xml"/>
  <Override PartName="/ppt/slideMasters/_rels/slideMaster3.xml.rels" ContentType="application/vnd.openxmlformats-package.relationships+xml"/>
  <Override PartName="/ppt/slideMasters/_rels/slideMaster15.xml.rels" ContentType="application/vnd.openxmlformats-package.relationships+xml"/>
  <Override PartName="/ppt/slideMasters/_rels/slideMaster4.xml.rels" ContentType="application/vnd.openxmlformats-package.relationships+xml"/>
  <Override PartName="/ppt/slideMasters/_rels/slideMaster16.xml.rels" ContentType="application/vnd.openxmlformats-package.relationships+xml"/>
  <Override PartName="/ppt/slideMasters/_rels/slideMaster5.xml.rels" ContentType="application/vnd.openxmlformats-package.relationships+xml"/>
  <Override PartName="/ppt/slideMasters/_rels/slideMaster11.xml.rels" ContentType="application/vnd.openxmlformats-package.relationships+xml"/>
  <Override PartName="/ppt/slideMasters/_rels/slideMaster23.xml.rels" ContentType="application/vnd.openxmlformats-package.relationships+xml"/>
  <Override PartName="/ppt/slideMasters/_rels/slideMaster10.xml.rels" ContentType="application/vnd.openxmlformats-package.relationships+xml"/>
  <Override PartName="/ppt/slideMasters/_rels/slideMaster24.xml.rels" ContentType="application/vnd.openxmlformats-package.relationships+xml"/>
  <Override PartName="/ppt/slideMasters/_rels/slideMaster17.xml.rels" ContentType="application/vnd.openxmlformats-package.relationships+xml"/>
  <Override PartName="/ppt/slideMasters/_rels/slideMaster6.xml.rels" ContentType="application/vnd.openxmlformats-package.relationships+xml"/>
  <Override PartName="/ppt/slideMasters/_rels/slideMaster22.xml.rels" ContentType="application/vnd.openxmlformats-package.relationships+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21.xml.rels" ContentType="application/vnd.openxmlformats-package.relationships+xml"/>
  <Override PartName="/ppt/slideMasters/_rels/slideMaster19.xml.rels" ContentType="application/vnd.openxmlformats-package.relationships+xml"/>
  <Override PartName="/ppt/slideMasters/_rels/slideMaster7.xml.rels" ContentType="application/vnd.openxmlformats-package.relationships+xml"/>
  <Override PartName="/ppt/slideMasters/_rels/slideMaster20.xml.rels" ContentType="application/vnd.openxmlformats-package.relationships+xml"/>
  <Override PartName="/ppt/slideMasters/_rels/slideMaster18.xml.rels" ContentType="application/vnd.openxmlformats-package.relationships+xml"/>
  <Override PartName="/ppt/slideMasters/slideMaster14.xml" ContentType="application/vnd.openxmlformats-officedocument.presentationml.slideMaster+xml"/>
  <Override PartName="/ppt/slideMasters/slideMaster1.xml" ContentType="application/vnd.openxmlformats-officedocument.presentationml.slideMaster+xml"/>
  <Override PartName="/ppt/slideMasters/slideMaster13.xml" ContentType="application/vnd.openxmlformats-officedocument.presentationml.slideMaster+xml"/>
  <Override PartName="/ppt/presProps.xml" ContentType="application/vnd.openxmlformats-officedocument.presentationml.presProps+xml"/>
  <Override PartName="/ppt/theme/theme10.xml" ContentType="application/vnd.openxmlformats-officedocument.theme+xml"/>
  <Override PartName="/ppt/theme/theme9.xml" ContentType="application/vnd.openxmlformats-officedocument.theme+xml"/>
  <Override PartName="/ppt/theme/theme8.xml" ContentType="application/vnd.openxmlformats-officedocument.theme+xml"/>
  <Override PartName="/ppt/theme/theme7.xml" ContentType="application/vnd.openxmlformats-officedocument.theme+xml"/>
  <Override PartName="/ppt/theme/theme6.xml" ContentType="application/vnd.openxmlformats-officedocument.theme+xml"/>
  <Override PartName="/ppt/theme/theme5.xml" ContentType="application/vnd.openxmlformats-officedocument.theme+xml"/>
  <Override PartName="/ppt/theme/theme4.xml" ContentType="application/vnd.openxmlformats-officedocument.theme+xml"/>
  <Override PartName="/ppt/theme/theme13.xml" ContentType="application/vnd.openxmlformats-officedocument.theme+xml"/>
  <Override PartName="/ppt/theme/theme3.xml" ContentType="application/vnd.openxmlformats-officedocument.theme+xml"/>
  <Override PartName="/ppt/theme/theme12.xml" ContentType="application/vnd.openxmlformats-officedocument.theme+xml"/>
  <Override PartName="/ppt/theme/theme2.xml" ContentType="application/vnd.openxmlformats-officedocument.theme+xml"/>
  <Override PartName="/ppt/theme/theme24.xml" ContentType="application/vnd.openxmlformats-officedocument.theme+xml"/>
  <Override PartName="/ppt/theme/theme23.xml" ContentType="application/vnd.openxmlformats-officedocument.theme+xml"/>
  <Override PartName="/ppt/theme/theme1.xml" ContentType="application/vnd.openxmlformats-officedocument.theme+xml"/>
  <Override PartName="/ppt/theme/theme11.xml" ContentType="application/vnd.openxmlformats-officedocument.theme+xml"/>
  <Override PartName="/ppt/theme/theme22.xml" ContentType="application/vnd.openxmlformats-officedocument.theme+xml"/>
  <Override PartName="/ppt/theme/theme21.xml" ContentType="application/vnd.openxmlformats-officedocument.theme+xml"/>
  <Override PartName="/ppt/theme/theme19.xml" ContentType="application/vnd.openxmlformats-officedocument.theme+xml"/>
  <Override PartName="/ppt/theme/theme20.xml" ContentType="application/vnd.openxmlformats-officedocument.theme+xml"/>
  <Override PartName="/ppt/theme/theme18.xml" ContentType="application/vnd.openxmlformats-officedocument.theme+xml"/>
  <Override PartName="/ppt/theme/theme17.xml" ContentType="application/vnd.openxmlformats-officedocument.theme+xml"/>
  <Override PartName="/ppt/theme/theme16.xml" ContentType="application/vnd.openxmlformats-officedocument.theme+xml"/>
  <Override PartName="/ppt/theme/theme15.xml" ContentType="application/vnd.openxmlformats-officedocument.theme+xml"/>
  <Override PartName="/ppt/theme/theme14.xml" ContentType="application/vnd.openxmlformats-officedocument.theme+xml"/>
  <Override PartName="/ppt/_rels/presentation.xml.rels" ContentType="application/vnd.openxmlformats-package.relationships+xml"/>
  <Override PartName="/ppt/media/image8.jpeg" ContentType="image/jpeg"/>
  <Override PartName="/ppt/media/image11.jpeg" ContentType="image/jpeg"/>
  <Override PartName="/ppt/media/image16.png" ContentType="image/png"/>
  <Override PartName="/ppt/media/image15.png" ContentType="image/png"/>
  <Override PartName="/ppt/media/image5.jpeg" ContentType="image/jpeg"/>
  <Override PartName="/ppt/media/image14.jpeg" ContentType="image/jpeg"/>
  <Override PartName="/ppt/media/image3.png" ContentType="image/png"/>
  <Override PartName="/ppt/media/image12.jpeg" ContentType="image/jpeg"/>
  <Override PartName="/ppt/media/image9.jpeg" ContentType="image/jpeg"/>
  <Override PartName="/ppt/media/image2.png" ContentType="image/png"/>
  <Override PartName="/ppt/media/image4.jpeg" ContentType="image/jpeg"/>
  <Override PartName="/ppt/media/image1.png" ContentType="image/png"/>
  <Override PartName="/ppt/media/image6.jpeg" ContentType="image/jpeg"/>
  <Override PartName="/ppt/media/image13.png" ContentType="image/png"/>
  <Override PartName="/ppt/media/image10.jpeg" ContentType="image/jpeg"/>
  <Override PartName="/ppt/media/image7.jpeg" ContentType="image/jpeg"/>
  <Override PartName="/ppt/slideLayouts/slideLayout9.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23.xml.rels" ContentType="application/vnd.openxmlformats-package.relationships+xml"/>
  <Override PartName="/ppt/slideLayouts/_rels/slideLayout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5.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2.xml.rels" ContentType="application/vnd.openxmlformats-package.relationships+xml"/>
  <Override PartName="/ppt/slideLayouts/_rels/slideLayout2.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1.xml.rels" ContentType="application/vnd.openxmlformats-package.relationships+xml"/>
  <Override PartName="/ppt/slideLayouts/slideLayout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xml" ContentType="application/vnd.openxmlformats-officedocument.presentationml.slideLayout+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14.xml" ContentType="application/vnd.openxmlformats-officedocument.presentationml.slide+xml"/>
  <Override PartName="/ppt/slides/slide6.xml" ContentType="application/vnd.openxmlformats-officedocument.presentationml.slide+xml"/>
  <Override PartName="/ppt/slides/slide15.xml" ContentType="application/vnd.openxmlformats-officedocument.presentationml.slide+xml"/>
  <Override PartName="/ppt/slides/slide7.xml" ContentType="application/vnd.openxmlformats-officedocument.presentationml.slide+xml"/>
  <Override PartName="/ppt/slides/slide1.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23.xml" ContentType="application/vnd.openxmlformats-officedocument.presentationml.slide+xml"/>
  <Override PartName="/ppt/slides/slide35.xml" ContentType="application/vnd.openxmlformats-officedocument.presentationml.slide+xml"/>
  <Override PartName="/ppt/slides/slide24.xml" ContentType="application/vnd.openxmlformats-officedocument.presentationml.slide+xml"/>
  <Override PartName="/ppt/slides/slide16.xml" ContentType="application/vnd.openxmlformats-officedocument.presentationml.slide+xml"/>
  <Override PartName="/ppt/slides/slide8.xml" ContentType="application/vnd.openxmlformats-officedocument.presentationml.slide+xml"/>
  <Override PartName="/ppt/slides/slide36.xml" ContentType="application/vnd.openxmlformats-officedocument.presentationml.slide+xml"/>
  <Override PartName="/ppt/slides/slide25.xml" ContentType="application/vnd.openxmlformats-officedocument.presentationml.slide+xml"/>
  <Override PartName="/ppt/slides/slide37.xml" ContentType="application/vnd.openxmlformats-officedocument.presentationml.slide+xml"/>
  <Override PartName="/ppt/slides/_rels/slide8.xml.rels" ContentType="application/vnd.openxmlformats-package.relationships+xml"/>
  <Override PartName="/ppt/slides/_rels/slide25.xml.rels" ContentType="application/vnd.openxmlformats-package.relationships+xml"/>
  <Override PartName="/ppt/slides/_rels/slide10.xml.rels" ContentType="application/vnd.openxmlformats-package.relationships+xml"/>
  <Override PartName="/ppt/slides/_rels/slide17.xml.rels" ContentType="application/vnd.openxmlformats-package.relationships+xml"/>
  <Override PartName="/ppt/slides/_rels/slide9.xml.rels" ContentType="application/vnd.openxmlformats-package.relationships+xml"/>
  <Override PartName="/ppt/slides/_rels/slide26.xml.rels" ContentType="application/vnd.openxmlformats-package.relationships+xml"/>
  <Override PartName="/ppt/slides/_rels/slide11.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18.xml.rels" ContentType="application/vnd.openxmlformats-package.relationships+xml"/>
  <Override PartName="/ppt/slides/_rels/slide34.xml.rels" ContentType="application/vnd.openxmlformats-package.relationships+xml"/>
  <Override PartName="/ppt/slides/_rels/slide33.xml.rels" ContentType="application/vnd.openxmlformats-package.relationships+xml"/>
  <Override PartName="/ppt/slides/_rels/slide32.xml.rels" ContentType="application/vnd.openxmlformats-package.relationships+xml"/>
  <Override PartName="/ppt/slides/_rels/slide31.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28.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27.xml.rels" ContentType="application/vnd.openxmlformats-package.relationships+xml"/>
  <Override PartName="/ppt/slides/_rels/slide16.xml.rels" ContentType="application/vnd.openxmlformats-package.relationships+xml"/>
  <Override PartName="/ppt/slides/_rels/slide1.xml.rels" ContentType="application/vnd.openxmlformats-package.relationships+xml"/>
  <Override PartName="/ppt/slides/_rels/slide36.xml.rels" ContentType="application/vnd.openxmlformats-package.relationships+xml"/>
  <Override PartName="/ppt/slides/_rels/slide6.xml.rels" ContentType="application/vnd.openxmlformats-package.relationships+xml"/>
  <Override PartName="/ppt/slides/_rels/slide23.xml.rels" ContentType="application/vnd.openxmlformats-package.relationships+xml"/>
  <Override PartName="/ppt/slides/_rels/slide35.xml.rels" ContentType="application/vnd.openxmlformats-package.relationships+xml"/>
  <Override PartName="/ppt/slides/_rels/slide7.xml.rels" ContentType="application/vnd.openxmlformats-package.relationships+xml"/>
  <Override PartName="/ppt/slides/_rels/slide24.xml.rels" ContentType="application/vnd.openxmlformats-package.relationships+xml"/>
  <Override PartName="/ppt/slides/_rels/slide37.xml.rels" ContentType="application/vnd.openxmlformats-package.relationships+xml"/>
  <Override PartName="/ppt/slides/_rels/slide2.xml.rels" ContentType="application/vnd.openxmlformats-package.relationships+xml"/>
  <Override PartName="/ppt/slides/_rels/slide38.xml.rels" ContentType="application/vnd.openxmlformats-package.relationships+xml"/>
  <Override PartName="/ppt/slides/_rels/slide39.xml.rels" ContentType="application/vnd.openxmlformats-package.relationships+xml"/>
  <Override PartName="/ppt/slides/_rels/slide13.xml.rels" ContentType="application/vnd.openxmlformats-package.relationships+xml"/>
  <Override PartName="/ppt/slides/_rels/slide22.xml.rels" ContentType="application/vnd.openxmlformats-package.relationships+xml"/>
  <Override PartName="/ppt/slides/_rels/slide5.xml.rels" ContentType="application/vnd.openxmlformats-package.relationships+xml"/>
  <Override PartName="/ppt/slides/_rels/slide19.xml.rels" ContentType="application/vnd.openxmlformats-package.relationships+xml"/>
  <Override PartName="/ppt/slides/_rels/slide4.xml.rels" ContentType="application/vnd.openxmlformats-package.relationships+xml"/>
  <Override PartName="/ppt/slides/_rels/slide21.xml.rels" ContentType="application/vnd.openxmlformats-package.relationships+xml"/>
  <Override PartName="/ppt/slides/_rels/slide12.xml.rels" ContentType="application/vnd.openxmlformats-package.relationships+xml"/>
  <Override PartName="/ppt/slides/slide38.xml" ContentType="application/vnd.openxmlformats-officedocument.presentationml.slide+xml"/>
  <Override PartName="/ppt/slides/slide39.xml" ContentType="application/vnd.openxmlformats-officedocument.presentationml.slide+xml"/>
  <Override PartName="/ppt/slides/slide22.xml" ContentType="application/vnd.openxmlformats-officedocument.presentationml.slide+xml"/>
  <Override PartName="/ppt/slides/slide13.xml" ContentType="application/vnd.openxmlformats-officedocument.presentationml.slide+xml"/>
  <Override PartName="/ppt/slides/slide5.xml" ContentType="application/vnd.openxmlformats-officedocument.presentationml.slide+xml"/>
  <Override PartName="/ppt/slides/slide19.xml" ContentType="application/vnd.openxmlformats-officedocument.presentationml.slide+xml"/>
  <Override PartName="/ppt/slides/slide21.xml" ContentType="application/vnd.openxmlformats-officedocument.presentationml.slide+xml"/>
  <Override PartName="/ppt/slides/slide12.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20.xml" ContentType="application/vnd.openxmlformats-officedocument.presentationml.slide+xml"/>
  <Override PartName="/ppt/slides/slide11.xml" ContentType="application/vnd.openxmlformats-officedocument.presentationml.slide+xml"/>
  <Override PartName="/ppt/slides/slide3.xml" ContentType="application/vnd.openxmlformats-officedocument.presentationml.slide+xml"/>
  <Override PartName="/ppt/slides/slide9.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 id="2147483684" r:id="rId20"/>
    <p:sldMasterId id="2147483686" r:id="rId21"/>
    <p:sldMasterId id="2147483688" r:id="rId22"/>
    <p:sldMasterId id="2147483690" r:id="rId23"/>
    <p:sldMasterId id="2147483692" r:id="rId24"/>
    <p:sldMasterId id="2147483694" r:id="rId25"/>
  </p:sldMasterIdLst>
  <p:sldIdLst>
    <p:sldId id="256" r:id="rId26"/>
    <p:sldId id="257" r:id="rId27"/>
    <p:sldId id="258" r:id="rId28"/>
    <p:sldId id="259" r:id="rId29"/>
    <p:sldId id="260" r:id="rId30"/>
    <p:sldId id="261" r:id="rId31"/>
    <p:sldId id="262" r:id="rId32"/>
    <p:sldId id="263" r:id="rId33"/>
    <p:sldId id="264" r:id="rId34"/>
    <p:sldId id="265" r:id="rId35"/>
    <p:sldId id="266" r:id="rId36"/>
    <p:sldId id="267" r:id="rId37"/>
    <p:sldId id="268" r:id="rId38"/>
    <p:sldId id="269" r:id="rId39"/>
    <p:sldId id="270" r:id="rId40"/>
    <p:sldId id="271" r:id="rId41"/>
    <p:sldId id="272" r:id="rId42"/>
    <p:sldId id="273" r:id="rId43"/>
    <p:sldId id="274" r:id="rId44"/>
    <p:sldId id="275" r:id="rId45"/>
    <p:sldId id="276" r:id="rId46"/>
    <p:sldId id="277" r:id="rId47"/>
    <p:sldId id="278" r:id="rId48"/>
    <p:sldId id="279" r:id="rId49"/>
    <p:sldId id="280" r:id="rId50"/>
    <p:sldId id="281" r:id="rId51"/>
    <p:sldId id="282" r:id="rId52"/>
    <p:sldId id="283" r:id="rId53"/>
    <p:sldId id="284" r:id="rId54"/>
    <p:sldId id="285" r:id="rId55"/>
    <p:sldId id="286" r:id="rId56"/>
    <p:sldId id="287" r:id="rId57"/>
    <p:sldId id="288" r:id="rId58"/>
    <p:sldId id="289" r:id="rId59"/>
    <p:sldId id="290" r:id="rId60"/>
    <p:sldId id="291" r:id="rId61"/>
    <p:sldId id="292" r:id="rId62"/>
    <p:sldId id="293" r:id="rId63"/>
    <p:sldId id="294" r:id="rId64"/>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Master" Target="slideMasters/slideMaster18.xml"/><Relationship Id="rId20" Type="http://schemas.openxmlformats.org/officeDocument/2006/relationships/slideMaster" Target="slideMasters/slideMaster19.xml"/><Relationship Id="rId21" Type="http://schemas.openxmlformats.org/officeDocument/2006/relationships/slideMaster" Target="slideMasters/slideMaster20.xml"/><Relationship Id="rId22" Type="http://schemas.openxmlformats.org/officeDocument/2006/relationships/slideMaster" Target="slideMasters/slideMaster21.xml"/><Relationship Id="rId23" Type="http://schemas.openxmlformats.org/officeDocument/2006/relationships/slideMaster" Target="slideMasters/slideMaster22.xml"/><Relationship Id="rId24" Type="http://schemas.openxmlformats.org/officeDocument/2006/relationships/slideMaster" Target="slideMasters/slideMaster23.xml"/><Relationship Id="rId25" Type="http://schemas.openxmlformats.org/officeDocument/2006/relationships/slideMaster" Target="slideMasters/slideMaster24.xml"/><Relationship Id="rId26" Type="http://schemas.openxmlformats.org/officeDocument/2006/relationships/slide" Target="slides/slide1.xml"/><Relationship Id="rId27" Type="http://schemas.openxmlformats.org/officeDocument/2006/relationships/slide" Target="slides/slide2.xml"/><Relationship Id="rId28" Type="http://schemas.openxmlformats.org/officeDocument/2006/relationships/slide" Target="slides/slide3.xml"/><Relationship Id="rId29" Type="http://schemas.openxmlformats.org/officeDocument/2006/relationships/slide" Target="slides/slide4.xml"/><Relationship Id="rId30" Type="http://schemas.openxmlformats.org/officeDocument/2006/relationships/slide" Target="slides/slide5.xml"/><Relationship Id="rId31" Type="http://schemas.openxmlformats.org/officeDocument/2006/relationships/slide" Target="slides/slide6.xml"/><Relationship Id="rId32" Type="http://schemas.openxmlformats.org/officeDocument/2006/relationships/slide" Target="slides/slide7.xml"/><Relationship Id="rId33" Type="http://schemas.openxmlformats.org/officeDocument/2006/relationships/slide" Target="slides/slide8.xml"/><Relationship Id="rId34" Type="http://schemas.openxmlformats.org/officeDocument/2006/relationships/slide" Target="slides/slide9.xml"/><Relationship Id="rId35" Type="http://schemas.openxmlformats.org/officeDocument/2006/relationships/slide" Target="slides/slide10.xml"/><Relationship Id="rId36" Type="http://schemas.openxmlformats.org/officeDocument/2006/relationships/slide" Target="slides/slide11.xml"/><Relationship Id="rId37" Type="http://schemas.openxmlformats.org/officeDocument/2006/relationships/slide" Target="slides/slide12.xml"/><Relationship Id="rId38" Type="http://schemas.openxmlformats.org/officeDocument/2006/relationships/slide" Target="slides/slide13.xml"/><Relationship Id="rId39" Type="http://schemas.openxmlformats.org/officeDocument/2006/relationships/slide" Target="slides/slide14.xml"/><Relationship Id="rId40" Type="http://schemas.openxmlformats.org/officeDocument/2006/relationships/slide" Target="slides/slide15.xml"/><Relationship Id="rId41" Type="http://schemas.openxmlformats.org/officeDocument/2006/relationships/slide" Target="slides/slide16.xml"/><Relationship Id="rId42" Type="http://schemas.openxmlformats.org/officeDocument/2006/relationships/slide" Target="slides/slide17.xml"/><Relationship Id="rId43" Type="http://schemas.openxmlformats.org/officeDocument/2006/relationships/slide" Target="slides/slide18.xml"/><Relationship Id="rId44" Type="http://schemas.openxmlformats.org/officeDocument/2006/relationships/slide" Target="slides/slide19.xml"/><Relationship Id="rId45" Type="http://schemas.openxmlformats.org/officeDocument/2006/relationships/slide" Target="slides/slide20.xml"/><Relationship Id="rId46" Type="http://schemas.openxmlformats.org/officeDocument/2006/relationships/slide" Target="slides/slide21.xml"/><Relationship Id="rId47" Type="http://schemas.openxmlformats.org/officeDocument/2006/relationships/slide" Target="slides/slide22.xml"/><Relationship Id="rId48" Type="http://schemas.openxmlformats.org/officeDocument/2006/relationships/slide" Target="slides/slide23.xml"/><Relationship Id="rId49" Type="http://schemas.openxmlformats.org/officeDocument/2006/relationships/slide" Target="slides/slide24.xml"/><Relationship Id="rId50" Type="http://schemas.openxmlformats.org/officeDocument/2006/relationships/slide" Target="slides/slide25.xml"/><Relationship Id="rId51" Type="http://schemas.openxmlformats.org/officeDocument/2006/relationships/slide" Target="slides/slide26.xml"/><Relationship Id="rId52" Type="http://schemas.openxmlformats.org/officeDocument/2006/relationships/slide" Target="slides/slide27.xml"/><Relationship Id="rId53" Type="http://schemas.openxmlformats.org/officeDocument/2006/relationships/slide" Target="slides/slide28.xml"/><Relationship Id="rId54" Type="http://schemas.openxmlformats.org/officeDocument/2006/relationships/slide" Target="slides/slide29.xml"/><Relationship Id="rId55" Type="http://schemas.openxmlformats.org/officeDocument/2006/relationships/slide" Target="slides/slide30.xml"/><Relationship Id="rId56" Type="http://schemas.openxmlformats.org/officeDocument/2006/relationships/slide" Target="slides/slide31.xml"/><Relationship Id="rId57" Type="http://schemas.openxmlformats.org/officeDocument/2006/relationships/slide" Target="slides/slide32.xml"/><Relationship Id="rId58" Type="http://schemas.openxmlformats.org/officeDocument/2006/relationships/slide" Target="slides/slide33.xml"/><Relationship Id="rId59" Type="http://schemas.openxmlformats.org/officeDocument/2006/relationships/slide" Target="slides/slide34.xml"/><Relationship Id="rId60" Type="http://schemas.openxmlformats.org/officeDocument/2006/relationships/slide" Target="slides/slide35.xml"/><Relationship Id="rId61" Type="http://schemas.openxmlformats.org/officeDocument/2006/relationships/slide" Target="slides/slide36.xml"/><Relationship Id="rId62" Type="http://schemas.openxmlformats.org/officeDocument/2006/relationships/slide" Target="slides/slide37.xml"/><Relationship Id="rId63" Type="http://schemas.openxmlformats.org/officeDocument/2006/relationships/slide" Target="slides/slide38.xml"/><Relationship Id="rId64" Type="http://schemas.openxmlformats.org/officeDocument/2006/relationships/slide" Target="slides/slide39.xml"/><Relationship Id="rId65" Type="http://schemas.openxmlformats.org/officeDocument/2006/relationships/presProps" Target="presProps.xml"/>
</Relationships>
</file>

<file path=ppt/media/image1.png>
</file>

<file path=ppt/media/image10.jpeg>
</file>

<file path=ppt/media/image11.jpeg>
</file>

<file path=ppt/media/image12.jpeg>
</file>

<file path=ppt/media/image13.png>
</file>

<file path=ppt/media/image14.jpeg>
</file>

<file path=ppt/media/image15.png>
</file>

<file path=ppt/media/image16.pn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Title, 2 Content and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1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1"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Title Content and 2 Content">
    <p:spTree>
      <p:nvGrpSpPr>
        <p:cNvPr id="1" name=""/>
        <p:cNvGrpSpPr/>
        <p:nvPr/>
      </p:nvGrpSpPr>
      <p:grpSpPr>
        <a:xfrm>
          <a:off x="0" y="0"/>
          <a:ext cx="0" cy="0"/>
          <a:chOff x="0" y="0"/>
          <a:chExt cx="0" cy="0"/>
        </a:xfrm>
      </p:grpSpPr>
      <p:sp>
        <p:nvSpPr>
          <p:cNvPr id="1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3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37"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5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5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53"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Default 1">
    <p:spTree>
      <p:nvGrpSpPr>
        <p:cNvPr id="1" name=""/>
        <p:cNvGrpSpPr/>
        <p:nvPr/>
      </p:nvGrpSpPr>
      <p:grpSpPr>
        <a:xfrm>
          <a:off x="0" y="0"/>
          <a:ext cx="0" cy="0"/>
          <a:chOff x="0" y="0"/>
          <a:chExt cx="0" cy="0"/>
        </a:xfrm>
      </p:grpSpPr>
      <p:sp>
        <p:nvSpPr>
          <p:cNvPr id="1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76"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77"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Default 2">
    <p:spTree>
      <p:nvGrpSpPr>
        <p:cNvPr id="1" name=""/>
        <p:cNvGrpSpPr/>
        <p:nvPr/>
      </p:nvGrpSpPr>
      <p:grpSpPr>
        <a:xfrm>
          <a:off x="0" y="0"/>
          <a:ext cx="0" cy="0"/>
          <a:chOff x="0" y="0"/>
          <a:chExt cx="0" cy="0"/>
        </a:xfrm>
      </p:grpSpPr>
      <p:sp>
        <p:nvSpPr>
          <p:cNvPr id="19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9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9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9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95"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3">
    <p:spTree>
      <p:nvGrpSpPr>
        <p:cNvPr id="1" name=""/>
        <p:cNvGrpSpPr/>
        <p:nvPr/>
      </p:nvGrpSpPr>
      <p:grpSpPr>
        <a:xfrm>
          <a:off x="0" y="0"/>
          <a:ext cx="0" cy="0"/>
          <a:chOff x="0" y="0"/>
          <a:chExt cx="0" cy="0"/>
        </a:xfrm>
      </p:grpSpPr>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4">
    <p:spTree>
      <p:nvGrpSpPr>
        <p:cNvPr id="1" name=""/>
        <p:cNvGrpSpPr/>
        <p:nvPr/>
      </p:nvGrpSpPr>
      <p:grpSpPr>
        <a:xfrm>
          <a:off x="0" y="0"/>
          <a:ext cx="0" cy="0"/>
          <a:chOff x="0" y="0"/>
          <a:chExt cx="0" cy="0"/>
        </a:xfrm>
      </p:grpSpPr>
      <p:sp>
        <p:nvSpPr>
          <p:cNvPr id="2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1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Default 5">
    <p:spTree>
      <p:nvGrpSpPr>
        <p:cNvPr id="1" name=""/>
        <p:cNvGrpSpPr/>
        <p:nvPr/>
      </p:nvGrpSpPr>
      <p:grpSpPr>
        <a:xfrm>
          <a:off x="0" y="0"/>
          <a:ext cx="0" cy="0"/>
          <a:chOff x="0" y="0"/>
          <a:chExt cx="0" cy="0"/>
        </a:xfrm>
      </p:grpSpPr>
      <p:sp>
        <p:nvSpPr>
          <p:cNvPr id="2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2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6">
    <p:spTree>
      <p:nvGrpSpPr>
        <p:cNvPr id="1" name=""/>
        <p:cNvGrpSpPr/>
        <p:nvPr/>
      </p:nvGrpSpPr>
      <p:grpSpPr>
        <a:xfrm>
          <a:off x="0" y="0"/>
          <a:ext cx="0" cy="0"/>
          <a:chOff x="0" y="0"/>
          <a:chExt cx="0" cy="0"/>
        </a:xfrm>
      </p:grpSpPr>
      <p:sp>
        <p:nvSpPr>
          <p:cNvPr id="2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4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4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7">
    <p:spTree>
      <p:nvGrpSpPr>
        <p:cNvPr id="1" name=""/>
        <p:cNvGrpSpPr/>
        <p:nvPr/>
      </p:nvGrpSpPr>
      <p:grpSpPr>
        <a:xfrm>
          <a:off x="0" y="0"/>
          <a:ext cx="0" cy="0"/>
          <a:chOff x="0" y="0"/>
          <a:chExt cx="0" cy="0"/>
        </a:xfrm>
      </p:grpSpPr>
      <p:sp>
        <p:nvSpPr>
          <p:cNvPr id="25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8">
    <p:spTree>
      <p:nvGrpSpPr>
        <p:cNvPr id="1" name=""/>
        <p:cNvGrpSpPr/>
        <p:nvPr/>
      </p:nvGrpSpPr>
      <p:grpSpPr>
        <a:xfrm>
          <a:off x="0" y="0"/>
          <a:ext cx="0" cy="0"/>
          <a:chOff x="0" y="0"/>
          <a:chExt cx="0" cy="0"/>
        </a:xfrm>
      </p:grpSpPr>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Default 9">
    <p:spTree>
      <p:nvGrpSpPr>
        <p:cNvPr id="1" name=""/>
        <p:cNvGrpSpPr/>
        <p:nvPr/>
      </p:nvGrpSpPr>
      <p:grpSpPr>
        <a:xfrm>
          <a:off x="0" y="0"/>
          <a:ext cx="0" cy="0"/>
          <a:chOff x="0" y="0"/>
          <a:chExt cx="0" cy="0"/>
        </a:xfrm>
      </p:grpSpPr>
      <p:sp>
        <p:nvSpPr>
          <p:cNvPr id="27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7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7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7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Default 10">
    <p:spTree>
      <p:nvGrpSpPr>
        <p:cNvPr id="1" name=""/>
        <p:cNvGrpSpPr/>
        <p:nvPr/>
      </p:nvGrpSpPr>
      <p:grpSpPr>
        <a:xfrm>
          <a:off x="0" y="0"/>
          <a:ext cx="0" cy="0"/>
          <a:chOff x="0" y="0"/>
          <a:chExt cx="0" cy="0"/>
        </a:xfrm>
      </p:grpSpPr>
      <p:sp>
        <p:nvSpPr>
          <p:cNvPr id="28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8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9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9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Default 11">
    <p:spTree>
      <p:nvGrpSpPr>
        <p:cNvPr id="1" name=""/>
        <p:cNvGrpSpPr/>
        <p:nvPr/>
      </p:nvGrpSpPr>
      <p:grpSpPr>
        <a:xfrm>
          <a:off x="0" y="0"/>
          <a:ext cx="0" cy="0"/>
          <a:chOff x="0" y="0"/>
          <a:chExt cx="0" cy="0"/>
        </a:xfrm>
      </p:grpSpPr>
      <p:sp>
        <p:nvSpPr>
          <p:cNvPr id="3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0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0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07"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1"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61"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7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8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entered Text">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1.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2.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4.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5.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6.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7.xml"/>
</Relationships>
</file>

<file path=ppt/slideMasters/_rels/slideMaster18.xml.rels><?xml version="1.0" encoding="UTF-8"?>
<Relationships xmlns="http://schemas.openxmlformats.org/package/2006/relationships"><Relationship Id="rId1" Type="http://schemas.openxmlformats.org/officeDocument/2006/relationships/theme" Target="../theme/theme1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8.xml"/>
</Relationships>
</file>

<file path=ppt/slideMasters/_rels/slideMaster19.xml.rels><?xml version="1.0" encoding="UTF-8"?>
<Relationships xmlns="http://schemas.openxmlformats.org/package/2006/relationships"><Relationship Id="rId1" Type="http://schemas.openxmlformats.org/officeDocument/2006/relationships/theme" Target="../theme/theme1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9.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xml"/>
</Relationships>
</file>

<file path=ppt/slideMasters/_rels/slideMaster20.xml.rels><?xml version="1.0" encoding="UTF-8"?>
<Relationships xmlns="http://schemas.openxmlformats.org/package/2006/relationships"><Relationship Id="rId1" Type="http://schemas.openxmlformats.org/officeDocument/2006/relationships/theme" Target="../theme/theme2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0.xml"/>
</Relationships>
</file>

<file path=ppt/slideMasters/_rels/slideMaster21.xml.rels><?xml version="1.0" encoding="UTF-8"?>
<Relationships xmlns="http://schemas.openxmlformats.org/package/2006/relationships"><Relationship Id="rId1" Type="http://schemas.openxmlformats.org/officeDocument/2006/relationships/theme" Target="../theme/theme2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1.xml"/>
</Relationships>
</file>

<file path=ppt/slideMasters/_rels/slideMaster22.xml.rels><?xml version="1.0" encoding="UTF-8"?>
<Relationships xmlns="http://schemas.openxmlformats.org/package/2006/relationships"><Relationship Id="rId1" Type="http://schemas.openxmlformats.org/officeDocument/2006/relationships/theme" Target="../theme/theme2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2.xml"/>
</Relationships>
</file>

<file path=ppt/slideMasters/_rels/slideMaster23.xml.rels><?xml version="1.0" encoding="UTF-8"?>
<Relationships xmlns="http://schemas.openxmlformats.org/package/2006/relationships"><Relationship Id="rId1" Type="http://schemas.openxmlformats.org/officeDocument/2006/relationships/theme" Target="../theme/theme2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3.xml"/>
</Relationships>
</file>

<file path=ppt/slideMasters/_rels/slideMaster24.xml.rels><?xml version="1.0" encoding="UTF-8"?>
<Relationships xmlns="http://schemas.openxmlformats.org/package/2006/relationships"><Relationship Id="rId1" Type="http://schemas.openxmlformats.org/officeDocument/2006/relationships/theme" Target="../theme/theme2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2EC7B2EA-68E5-46BB-ABC3-D375BF7DEC3B}"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44520" cy="554400"/>
          </a:xfrm>
          <a:prstGeom prst="rect">
            <a:avLst/>
          </a:prstGeom>
          <a:ln w="0">
            <a:noFill/>
          </a:ln>
        </p:spPr>
      </p:pic>
      <p:pic>
        <p:nvPicPr>
          <p:cNvPr id="4" name="Grafik 2" descr=""/>
          <p:cNvPicPr/>
          <p:nvPr/>
        </p:nvPicPr>
        <p:blipFill>
          <a:blip r:embed="rId3"/>
          <a:stretch/>
        </p:blipFill>
        <p:spPr>
          <a:xfrm>
            <a:off x="7430400" y="134640"/>
            <a:ext cx="3690360" cy="506520"/>
          </a:xfrm>
          <a:prstGeom prst="rect">
            <a:avLst/>
          </a:prstGeom>
          <a:ln w="0">
            <a:noFill/>
          </a:ln>
        </p:spPr>
      </p:pic>
      <p:sp>
        <p:nvSpPr>
          <p:cNvPr id="5" name="CustomShape 4"/>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6" name="CustomShape 5"/>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7"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6"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07"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A301643A-BCC3-4D99-BC39-E4DCBCFE0DA7}"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08"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109" name="Picture 19" descr="Logo_TUC_de_RGB"/>
          <p:cNvPicPr/>
          <p:nvPr/>
        </p:nvPicPr>
        <p:blipFill>
          <a:blip r:embed="rId2"/>
          <a:stretch/>
        </p:blipFill>
        <p:spPr>
          <a:xfrm>
            <a:off x="0" y="0"/>
            <a:ext cx="3044520" cy="554400"/>
          </a:xfrm>
          <a:prstGeom prst="rect">
            <a:avLst/>
          </a:prstGeom>
          <a:ln w="0">
            <a:noFill/>
          </a:ln>
        </p:spPr>
      </p:pic>
      <p:pic>
        <p:nvPicPr>
          <p:cNvPr id="110" name="Grafik 2" descr=""/>
          <p:cNvPicPr/>
          <p:nvPr/>
        </p:nvPicPr>
        <p:blipFill>
          <a:blip r:embed="rId3"/>
          <a:stretch/>
        </p:blipFill>
        <p:spPr>
          <a:xfrm>
            <a:off x="7430400" y="134640"/>
            <a:ext cx="3690360" cy="506520"/>
          </a:xfrm>
          <a:prstGeom prst="rect">
            <a:avLst/>
          </a:prstGeom>
          <a:ln w="0">
            <a:noFill/>
          </a:ln>
        </p:spPr>
      </p:pic>
      <p:sp>
        <p:nvSpPr>
          <p:cNvPr id="111" name="CustomShape 4"/>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12" name="CustomShape 5"/>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13"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11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15"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16"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17"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7" r:id="rId4"/>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2"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23"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C1235434-8EB8-49ED-BF53-1663E4D111CC}"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24"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125" name="Picture 19" descr="Logo_TUC_de_RGB"/>
          <p:cNvPicPr/>
          <p:nvPr/>
        </p:nvPicPr>
        <p:blipFill>
          <a:blip r:embed="rId2"/>
          <a:stretch/>
        </p:blipFill>
        <p:spPr>
          <a:xfrm>
            <a:off x="0" y="0"/>
            <a:ext cx="3044520" cy="554400"/>
          </a:xfrm>
          <a:prstGeom prst="rect">
            <a:avLst/>
          </a:prstGeom>
          <a:ln w="0">
            <a:noFill/>
          </a:ln>
        </p:spPr>
      </p:pic>
      <p:pic>
        <p:nvPicPr>
          <p:cNvPr id="126" name="Grafik 2" descr=""/>
          <p:cNvPicPr/>
          <p:nvPr/>
        </p:nvPicPr>
        <p:blipFill>
          <a:blip r:embed="rId3"/>
          <a:stretch/>
        </p:blipFill>
        <p:spPr>
          <a:xfrm>
            <a:off x="7430400" y="134640"/>
            <a:ext cx="3690360" cy="506520"/>
          </a:xfrm>
          <a:prstGeom prst="rect">
            <a:avLst/>
          </a:prstGeom>
          <a:ln w="0">
            <a:noFill/>
          </a:ln>
        </p:spPr>
      </p:pic>
      <p:sp>
        <p:nvSpPr>
          <p:cNvPr id="127" name="CustomShape 4"/>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28" name="CustomShape 5"/>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29"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13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31"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3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33"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9" r:id="rId4"/>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8"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39"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6376070A-8578-4D57-967C-A86D064C4E5D}"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40"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141" name="Picture 19" descr="Logo_TUC_de_RGB"/>
          <p:cNvPicPr/>
          <p:nvPr/>
        </p:nvPicPr>
        <p:blipFill>
          <a:blip r:embed="rId2"/>
          <a:stretch/>
        </p:blipFill>
        <p:spPr>
          <a:xfrm>
            <a:off x="0" y="0"/>
            <a:ext cx="3044520" cy="554400"/>
          </a:xfrm>
          <a:prstGeom prst="rect">
            <a:avLst/>
          </a:prstGeom>
          <a:ln w="0">
            <a:noFill/>
          </a:ln>
        </p:spPr>
      </p:pic>
      <p:pic>
        <p:nvPicPr>
          <p:cNvPr id="142" name="Grafik 2" descr=""/>
          <p:cNvPicPr/>
          <p:nvPr/>
        </p:nvPicPr>
        <p:blipFill>
          <a:blip r:embed="rId3"/>
          <a:stretch/>
        </p:blipFill>
        <p:spPr>
          <a:xfrm>
            <a:off x="7430400" y="134640"/>
            <a:ext cx="3690360" cy="506520"/>
          </a:xfrm>
          <a:prstGeom prst="rect">
            <a:avLst/>
          </a:prstGeom>
          <a:ln w="0">
            <a:noFill/>
          </a:ln>
        </p:spPr>
      </p:pic>
      <p:sp>
        <p:nvSpPr>
          <p:cNvPr id="143" name="CustomShape 4"/>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44" name="CustomShape 5"/>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45"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14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47"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48"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49"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1" r:id="rId4"/>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54"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55"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2BC77974-1B21-471C-B45A-F0834EECDA61}"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56"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157" name="Picture 19" descr="Logo_TUC_de_RGB"/>
          <p:cNvPicPr/>
          <p:nvPr/>
        </p:nvPicPr>
        <p:blipFill>
          <a:blip r:embed="rId2"/>
          <a:stretch/>
        </p:blipFill>
        <p:spPr>
          <a:xfrm>
            <a:off x="0" y="0"/>
            <a:ext cx="3044520" cy="554400"/>
          </a:xfrm>
          <a:prstGeom prst="rect">
            <a:avLst/>
          </a:prstGeom>
          <a:ln w="0">
            <a:noFill/>
          </a:ln>
        </p:spPr>
      </p:pic>
      <p:pic>
        <p:nvPicPr>
          <p:cNvPr id="158" name="Grafik 2" descr=""/>
          <p:cNvPicPr/>
          <p:nvPr/>
        </p:nvPicPr>
        <p:blipFill>
          <a:blip r:embed="rId3"/>
          <a:stretch/>
        </p:blipFill>
        <p:spPr>
          <a:xfrm>
            <a:off x="7430400" y="134640"/>
            <a:ext cx="3690360" cy="506520"/>
          </a:xfrm>
          <a:prstGeom prst="rect">
            <a:avLst/>
          </a:prstGeom>
          <a:ln w="0">
            <a:noFill/>
          </a:ln>
        </p:spPr>
      </p:pic>
      <p:sp>
        <p:nvSpPr>
          <p:cNvPr id="159" name="CustomShape 4"/>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60" name="CustomShape 5"/>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C8FA0613-9BA6-4051-A836-4C04C14D8C23}"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61"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16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163"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3" r:id="rId4"/>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4"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65"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AFE5370C-BE86-4513-8802-5389B3FA2D06}"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66"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167" name="Picture 19" descr="Logo_TUC_de_RGB"/>
          <p:cNvPicPr/>
          <p:nvPr/>
        </p:nvPicPr>
        <p:blipFill>
          <a:blip r:embed="rId2"/>
          <a:stretch/>
        </p:blipFill>
        <p:spPr>
          <a:xfrm>
            <a:off x="0" y="0"/>
            <a:ext cx="3044520" cy="554400"/>
          </a:xfrm>
          <a:prstGeom prst="rect">
            <a:avLst/>
          </a:prstGeom>
          <a:ln w="0">
            <a:noFill/>
          </a:ln>
        </p:spPr>
      </p:pic>
      <p:pic>
        <p:nvPicPr>
          <p:cNvPr id="168" name="Grafik 2" descr=""/>
          <p:cNvPicPr/>
          <p:nvPr/>
        </p:nvPicPr>
        <p:blipFill>
          <a:blip r:embed="rId3"/>
          <a:stretch/>
        </p:blipFill>
        <p:spPr>
          <a:xfrm>
            <a:off x="7430400" y="134640"/>
            <a:ext cx="3690360" cy="506520"/>
          </a:xfrm>
          <a:prstGeom prst="rect">
            <a:avLst/>
          </a:prstGeom>
          <a:ln w="0">
            <a:noFill/>
          </a:ln>
        </p:spPr>
      </p:pic>
      <p:sp>
        <p:nvSpPr>
          <p:cNvPr id="169" name="CustomShape 4"/>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70" name="CustomShape 5"/>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AEF703C8-781E-4170-BA5D-534F1CEF6238}"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71"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17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73"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74"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4"/>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8"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79"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61A37ED3-2CAA-425F-8BC0-59F4A93A1F7E}"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80"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181" name="Picture 19" descr="Logo_TUC_de_RGB"/>
          <p:cNvPicPr/>
          <p:nvPr/>
        </p:nvPicPr>
        <p:blipFill>
          <a:blip r:embed="rId2"/>
          <a:stretch/>
        </p:blipFill>
        <p:spPr>
          <a:xfrm>
            <a:off x="0" y="0"/>
            <a:ext cx="3044520" cy="554400"/>
          </a:xfrm>
          <a:prstGeom prst="rect">
            <a:avLst/>
          </a:prstGeom>
          <a:ln w="0">
            <a:noFill/>
          </a:ln>
        </p:spPr>
      </p:pic>
      <p:pic>
        <p:nvPicPr>
          <p:cNvPr id="182" name="Grafik 2" descr=""/>
          <p:cNvPicPr/>
          <p:nvPr/>
        </p:nvPicPr>
        <p:blipFill>
          <a:blip r:embed="rId3"/>
          <a:stretch/>
        </p:blipFill>
        <p:spPr>
          <a:xfrm>
            <a:off x="7430400" y="134640"/>
            <a:ext cx="3690360" cy="506520"/>
          </a:xfrm>
          <a:prstGeom prst="rect">
            <a:avLst/>
          </a:prstGeom>
          <a:ln w="0">
            <a:noFill/>
          </a:ln>
        </p:spPr>
      </p:pic>
      <p:sp>
        <p:nvSpPr>
          <p:cNvPr id="183" name="CustomShape 4"/>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84" name="CustomShape 5"/>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8F06229E-4CD0-4426-AE36-5324F496883F}"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85"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18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87"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88"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89"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90"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7" r:id="rId4"/>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96"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97"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1F806671-192A-421F-A0DA-02054692D88D}"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98"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199" name="Picture 19" descr="Logo_TUC_de_RGB"/>
          <p:cNvPicPr/>
          <p:nvPr/>
        </p:nvPicPr>
        <p:blipFill>
          <a:blip r:embed="rId2"/>
          <a:stretch/>
        </p:blipFill>
        <p:spPr>
          <a:xfrm>
            <a:off x="0" y="0"/>
            <a:ext cx="3044520" cy="554400"/>
          </a:xfrm>
          <a:prstGeom prst="rect">
            <a:avLst/>
          </a:prstGeom>
          <a:ln w="0">
            <a:noFill/>
          </a:ln>
        </p:spPr>
      </p:pic>
      <p:pic>
        <p:nvPicPr>
          <p:cNvPr id="200" name="Grafik 2" descr=""/>
          <p:cNvPicPr/>
          <p:nvPr/>
        </p:nvPicPr>
        <p:blipFill>
          <a:blip r:embed="rId3"/>
          <a:stretch/>
        </p:blipFill>
        <p:spPr>
          <a:xfrm>
            <a:off x="7430400" y="134640"/>
            <a:ext cx="3690360" cy="506520"/>
          </a:xfrm>
          <a:prstGeom prst="rect">
            <a:avLst/>
          </a:prstGeom>
          <a:ln w="0">
            <a:noFill/>
          </a:ln>
        </p:spPr>
      </p:pic>
      <p:sp>
        <p:nvSpPr>
          <p:cNvPr id="201" name="CustomShape 4"/>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02" name="CustomShape 5"/>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86EDBCD6-4EE7-4F51-BC57-D2AA0DC2A403}"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03"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9" r:id="rId4"/>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4"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05"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C4EA7592-82DE-4AE6-8BF5-506CB8364292}"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06"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207" name="Picture 19" descr="Logo_TUC_de_RGB"/>
          <p:cNvPicPr/>
          <p:nvPr/>
        </p:nvPicPr>
        <p:blipFill>
          <a:blip r:embed="rId2"/>
          <a:stretch/>
        </p:blipFill>
        <p:spPr>
          <a:xfrm>
            <a:off x="0" y="0"/>
            <a:ext cx="3044520" cy="554400"/>
          </a:xfrm>
          <a:prstGeom prst="rect">
            <a:avLst/>
          </a:prstGeom>
          <a:ln w="0">
            <a:noFill/>
          </a:ln>
        </p:spPr>
      </p:pic>
      <p:pic>
        <p:nvPicPr>
          <p:cNvPr id="208" name="Grafik 2" descr=""/>
          <p:cNvPicPr/>
          <p:nvPr/>
        </p:nvPicPr>
        <p:blipFill>
          <a:blip r:embed="rId3"/>
          <a:stretch/>
        </p:blipFill>
        <p:spPr>
          <a:xfrm>
            <a:off x="7430400" y="134640"/>
            <a:ext cx="3690360" cy="506520"/>
          </a:xfrm>
          <a:prstGeom prst="rect">
            <a:avLst/>
          </a:prstGeom>
          <a:ln w="0">
            <a:noFill/>
          </a:ln>
        </p:spPr>
      </p:pic>
      <p:sp>
        <p:nvSpPr>
          <p:cNvPr id="209" name="CustomShape 4"/>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10" name="CustomShape 5"/>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C00AAEA2-B961-4A5D-9037-CBF6861B2AD4}"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11"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21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213"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1" r:id="rId4"/>
  </p:sldLayoutIdLst>
</p:sldMaster>
</file>

<file path=ppt/slideMasters/slideMaster1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16"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17"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FC119005-C15C-443F-8FA6-5A669437C11D}"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18"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219" name="Picture 19" descr="Logo_TUC_de_RGB"/>
          <p:cNvPicPr/>
          <p:nvPr/>
        </p:nvPicPr>
        <p:blipFill>
          <a:blip r:embed="rId2"/>
          <a:stretch/>
        </p:blipFill>
        <p:spPr>
          <a:xfrm>
            <a:off x="0" y="0"/>
            <a:ext cx="3044520" cy="554400"/>
          </a:xfrm>
          <a:prstGeom prst="rect">
            <a:avLst/>
          </a:prstGeom>
          <a:ln w="0">
            <a:noFill/>
          </a:ln>
        </p:spPr>
      </p:pic>
      <p:pic>
        <p:nvPicPr>
          <p:cNvPr id="220" name="Grafik 2" descr=""/>
          <p:cNvPicPr/>
          <p:nvPr/>
        </p:nvPicPr>
        <p:blipFill>
          <a:blip r:embed="rId3"/>
          <a:stretch/>
        </p:blipFill>
        <p:spPr>
          <a:xfrm>
            <a:off x="7430400" y="134640"/>
            <a:ext cx="3690360" cy="506520"/>
          </a:xfrm>
          <a:prstGeom prst="rect">
            <a:avLst/>
          </a:prstGeom>
          <a:ln w="0">
            <a:noFill/>
          </a:ln>
        </p:spPr>
      </p:pic>
      <p:sp>
        <p:nvSpPr>
          <p:cNvPr id="221" name="CustomShape 4"/>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22" name="CustomShape 5"/>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CBD93CBF-5E88-4977-8D41-2D38EC250DB0}"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23"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22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225"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3" r:id="rId4"/>
  </p:sldLayoutIdLst>
</p:sldMaster>
</file>

<file path=ppt/slideMasters/slideMaster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28"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29"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27AA180B-FC05-4DC8-8245-40373F1B7B2B}"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30"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231" name="Picture 19" descr="Logo_TUC_de_RGB"/>
          <p:cNvPicPr/>
          <p:nvPr/>
        </p:nvPicPr>
        <p:blipFill>
          <a:blip r:embed="rId2"/>
          <a:stretch/>
        </p:blipFill>
        <p:spPr>
          <a:xfrm>
            <a:off x="0" y="0"/>
            <a:ext cx="3044520" cy="554400"/>
          </a:xfrm>
          <a:prstGeom prst="rect">
            <a:avLst/>
          </a:prstGeom>
          <a:ln w="0">
            <a:noFill/>
          </a:ln>
        </p:spPr>
      </p:pic>
      <p:pic>
        <p:nvPicPr>
          <p:cNvPr id="232" name="Grafik 2" descr=""/>
          <p:cNvPicPr/>
          <p:nvPr/>
        </p:nvPicPr>
        <p:blipFill>
          <a:blip r:embed="rId3"/>
          <a:stretch/>
        </p:blipFill>
        <p:spPr>
          <a:xfrm>
            <a:off x="7430400" y="134640"/>
            <a:ext cx="3690360" cy="506520"/>
          </a:xfrm>
          <a:prstGeom prst="rect">
            <a:avLst/>
          </a:prstGeom>
          <a:ln w="0">
            <a:noFill/>
          </a:ln>
        </p:spPr>
      </p:pic>
      <p:sp>
        <p:nvSpPr>
          <p:cNvPr id="233" name="CustomShape 4"/>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34" name="CustomShape 5"/>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3FB94D28-A007-43AB-8125-610679437AC1}"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35"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23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237"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38"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5" r:id="rId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1"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C81B2904-27B2-424D-89EE-B9BAF5F906B1}"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2"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13" name="Picture 19" descr="Logo_TUC_de_RGB"/>
          <p:cNvPicPr/>
          <p:nvPr/>
        </p:nvPicPr>
        <p:blipFill>
          <a:blip r:embed="rId2"/>
          <a:stretch/>
        </p:blipFill>
        <p:spPr>
          <a:xfrm>
            <a:off x="0" y="0"/>
            <a:ext cx="3044520" cy="554400"/>
          </a:xfrm>
          <a:prstGeom prst="rect">
            <a:avLst/>
          </a:prstGeom>
          <a:ln w="0">
            <a:noFill/>
          </a:ln>
        </p:spPr>
      </p:pic>
      <p:pic>
        <p:nvPicPr>
          <p:cNvPr id="14" name="Grafik 2" descr=""/>
          <p:cNvPicPr/>
          <p:nvPr/>
        </p:nvPicPr>
        <p:blipFill>
          <a:blip r:embed="rId3"/>
          <a:stretch/>
        </p:blipFill>
        <p:spPr>
          <a:xfrm>
            <a:off x="7430400" y="134640"/>
            <a:ext cx="3690360" cy="506520"/>
          </a:xfrm>
          <a:prstGeom prst="rect">
            <a:avLst/>
          </a:prstGeom>
          <a:ln w="0">
            <a:noFill/>
          </a:ln>
        </p:spPr>
      </p:pic>
      <p:sp>
        <p:nvSpPr>
          <p:cNvPr id="15" name="CustomShape 4"/>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6" name="CustomShape 5"/>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7"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1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9"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0"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1" r:id="rId4"/>
  </p:sldLayoutIdLst>
</p:sldMaster>
</file>

<file path=ppt/slideMasters/slideMaster2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42"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43"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D6B2F595-9D3C-44B6-81C1-885A15E21A2A}"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44"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245" name="Picture 19" descr="Logo_TUC_de_RGB"/>
          <p:cNvPicPr/>
          <p:nvPr/>
        </p:nvPicPr>
        <p:blipFill>
          <a:blip r:embed="rId2"/>
          <a:stretch/>
        </p:blipFill>
        <p:spPr>
          <a:xfrm>
            <a:off x="0" y="0"/>
            <a:ext cx="3044520" cy="554400"/>
          </a:xfrm>
          <a:prstGeom prst="rect">
            <a:avLst/>
          </a:prstGeom>
          <a:ln w="0">
            <a:noFill/>
          </a:ln>
        </p:spPr>
      </p:pic>
      <p:pic>
        <p:nvPicPr>
          <p:cNvPr id="246" name="Grafik 2" descr=""/>
          <p:cNvPicPr/>
          <p:nvPr/>
        </p:nvPicPr>
        <p:blipFill>
          <a:blip r:embed="rId3"/>
          <a:stretch/>
        </p:blipFill>
        <p:spPr>
          <a:xfrm>
            <a:off x="7430400" y="134640"/>
            <a:ext cx="3690360" cy="506520"/>
          </a:xfrm>
          <a:prstGeom prst="rect">
            <a:avLst/>
          </a:prstGeom>
          <a:ln w="0">
            <a:noFill/>
          </a:ln>
        </p:spPr>
      </p:pic>
      <p:sp>
        <p:nvSpPr>
          <p:cNvPr id="247" name="CustomShape 4"/>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48" name="CustomShape 5"/>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B4637550-3693-4918-AD44-A3679DE1E13F}"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49"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25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7" r:id="rId4"/>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52"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53"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178CD959-9FF5-4036-82E0-F4E34298E7B6}"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54"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255" name="Picture 19" descr="Logo_TUC_de_RGB"/>
          <p:cNvPicPr/>
          <p:nvPr/>
        </p:nvPicPr>
        <p:blipFill>
          <a:blip r:embed="rId2"/>
          <a:stretch/>
        </p:blipFill>
        <p:spPr>
          <a:xfrm>
            <a:off x="0" y="0"/>
            <a:ext cx="3044520" cy="554400"/>
          </a:xfrm>
          <a:prstGeom prst="rect">
            <a:avLst/>
          </a:prstGeom>
          <a:ln w="0">
            <a:noFill/>
          </a:ln>
        </p:spPr>
      </p:pic>
      <p:pic>
        <p:nvPicPr>
          <p:cNvPr id="256" name="Grafik 2" descr=""/>
          <p:cNvPicPr/>
          <p:nvPr/>
        </p:nvPicPr>
        <p:blipFill>
          <a:blip r:embed="rId3"/>
          <a:stretch/>
        </p:blipFill>
        <p:spPr>
          <a:xfrm>
            <a:off x="7430400" y="134640"/>
            <a:ext cx="3690360" cy="506520"/>
          </a:xfrm>
          <a:prstGeom prst="rect">
            <a:avLst/>
          </a:prstGeom>
          <a:ln w="0">
            <a:noFill/>
          </a:ln>
        </p:spPr>
      </p:pic>
      <p:sp>
        <p:nvSpPr>
          <p:cNvPr id="257" name="CustomShape 4"/>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58" name="CustomShape 5"/>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F7D27F91-0C4D-41BE-BA33-6134B890EFEF}"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59"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9" r:id="rId4"/>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60"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61"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9983D414-C43A-42C1-81D2-63F83689343E}"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62"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263" name="Picture 19" descr="Logo_TUC_de_RGB"/>
          <p:cNvPicPr/>
          <p:nvPr/>
        </p:nvPicPr>
        <p:blipFill>
          <a:blip r:embed="rId2"/>
          <a:stretch/>
        </p:blipFill>
        <p:spPr>
          <a:xfrm>
            <a:off x="0" y="0"/>
            <a:ext cx="3044520" cy="554400"/>
          </a:xfrm>
          <a:prstGeom prst="rect">
            <a:avLst/>
          </a:prstGeom>
          <a:ln w="0">
            <a:noFill/>
          </a:ln>
        </p:spPr>
      </p:pic>
      <p:pic>
        <p:nvPicPr>
          <p:cNvPr id="264" name="Grafik 2" descr=""/>
          <p:cNvPicPr/>
          <p:nvPr/>
        </p:nvPicPr>
        <p:blipFill>
          <a:blip r:embed="rId3"/>
          <a:stretch/>
        </p:blipFill>
        <p:spPr>
          <a:xfrm>
            <a:off x="7430400" y="134640"/>
            <a:ext cx="3690360" cy="506520"/>
          </a:xfrm>
          <a:prstGeom prst="rect">
            <a:avLst/>
          </a:prstGeom>
          <a:ln w="0">
            <a:noFill/>
          </a:ln>
        </p:spPr>
      </p:pic>
      <p:sp>
        <p:nvSpPr>
          <p:cNvPr id="265" name="CustomShape 4"/>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66" name="CustomShape 5"/>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2D944472-18A0-4E34-B1BD-E1CCA30A5008}"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67"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26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269"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70"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71"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1" r:id="rId4"/>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76"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77"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699E368C-85A9-4422-82F6-47B64656DEA9}"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78"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279" name="Picture 19" descr="Logo_TUC_de_RGB"/>
          <p:cNvPicPr/>
          <p:nvPr/>
        </p:nvPicPr>
        <p:blipFill>
          <a:blip r:embed="rId2"/>
          <a:stretch/>
        </p:blipFill>
        <p:spPr>
          <a:xfrm>
            <a:off x="0" y="0"/>
            <a:ext cx="3044520" cy="554400"/>
          </a:xfrm>
          <a:prstGeom prst="rect">
            <a:avLst/>
          </a:prstGeom>
          <a:ln w="0">
            <a:noFill/>
          </a:ln>
        </p:spPr>
      </p:pic>
      <p:pic>
        <p:nvPicPr>
          <p:cNvPr id="280" name="Grafik 2" descr=""/>
          <p:cNvPicPr/>
          <p:nvPr/>
        </p:nvPicPr>
        <p:blipFill>
          <a:blip r:embed="rId3"/>
          <a:stretch/>
        </p:blipFill>
        <p:spPr>
          <a:xfrm>
            <a:off x="7430400" y="134640"/>
            <a:ext cx="3690360" cy="506520"/>
          </a:xfrm>
          <a:prstGeom prst="rect">
            <a:avLst/>
          </a:prstGeom>
          <a:ln w="0">
            <a:noFill/>
          </a:ln>
        </p:spPr>
      </p:pic>
      <p:sp>
        <p:nvSpPr>
          <p:cNvPr id="281" name="CustomShape 4"/>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82" name="CustomShape 5"/>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F8A67DCD-7780-41B8-8F89-7C3AACAF2FCA}"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83"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28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285"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86"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87"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3" r:id="rId4"/>
  </p:sldLayoutIdLst>
</p:sldMaster>
</file>

<file path=ppt/slideMasters/slideMaster2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92"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93"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090337E8-0790-483B-A6F6-FAB75929DCB7}"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94"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295" name="Picture 19" descr="Logo_TUC_de_RGB"/>
          <p:cNvPicPr/>
          <p:nvPr/>
        </p:nvPicPr>
        <p:blipFill>
          <a:blip r:embed="rId2"/>
          <a:stretch/>
        </p:blipFill>
        <p:spPr>
          <a:xfrm>
            <a:off x="0" y="0"/>
            <a:ext cx="3044520" cy="554400"/>
          </a:xfrm>
          <a:prstGeom prst="rect">
            <a:avLst/>
          </a:prstGeom>
          <a:ln w="0">
            <a:noFill/>
          </a:ln>
        </p:spPr>
      </p:pic>
      <p:pic>
        <p:nvPicPr>
          <p:cNvPr id="296" name="Grafik 2" descr=""/>
          <p:cNvPicPr/>
          <p:nvPr/>
        </p:nvPicPr>
        <p:blipFill>
          <a:blip r:embed="rId3"/>
          <a:stretch/>
        </p:blipFill>
        <p:spPr>
          <a:xfrm>
            <a:off x="7430400" y="134640"/>
            <a:ext cx="3690360" cy="506520"/>
          </a:xfrm>
          <a:prstGeom prst="rect">
            <a:avLst/>
          </a:prstGeom>
          <a:ln w="0">
            <a:noFill/>
          </a:ln>
        </p:spPr>
      </p:pic>
      <p:sp>
        <p:nvSpPr>
          <p:cNvPr id="297" name="CustomShape 4"/>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98" name="CustomShape 5"/>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B3D3D507-8576-455B-B963-FEA7C865E0C1}"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99"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30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30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30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303"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5" r:id="rId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4"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5"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11147151-18DF-4AA2-903A-225018EBCEC5}"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6"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27" name="Picture 19" descr="Logo_TUC_de_RGB"/>
          <p:cNvPicPr/>
          <p:nvPr/>
        </p:nvPicPr>
        <p:blipFill>
          <a:blip r:embed="rId2"/>
          <a:stretch/>
        </p:blipFill>
        <p:spPr>
          <a:xfrm>
            <a:off x="0" y="0"/>
            <a:ext cx="3044520" cy="554400"/>
          </a:xfrm>
          <a:prstGeom prst="rect">
            <a:avLst/>
          </a:prstGeom>
          <a:ln w="0">
            <a:noFill/>
          </a:ln>
        </p:spPr>
      </p:pic>
      <p:pic>
        <p:nvPicPr>
          <p:cNvPr id="28" name="Grafik 2" descr=""/>
          <p:cNvPicPr/>
          <p:nvPr/>
        </p:nvPicPr>
        <p:blipFill>
          <a:blip r:embed="rId3"/>
          <a:stretch/>
        </p:blipFill>
        <p:spPr>
          <a:xfrm>
            <a:off x="7430400" y="134640"/>
            <a:ext cx="3690360" cy="506520"/>
          </a:xfrm>
          <a:prstGeom prst="rect">
            <a:avLst/>
          </a:prstGeom>
          <a:ln w="0">
            <a:noFill/>
          </a:ln>
        </p:spPr>
      </p:pic>
      <p:sp>
        <p:nvSpPr>
          <p:cNvPr id="29" name="CustomShape 4"/>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0" name="CustomShape 5"/>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31"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3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33"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34"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35"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36"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3" r:id="rId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2"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43"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61FB22FD-AAF2-4714-B94F-F14E6D9B8B60}"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44"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45" name="Picture 19" descr="Logo_TUC_de_RGB"/>
          <p:cNvPicPr/>
          <p:nvPr/>
        </p:nvPicPr>
        <p:blipFill>
          <a:blip r:embed="rId2"/>
          <a:stretch/>
        </p:blipFill>
        <p:spPr>
          <a:xfrm>
            <a:off x="0" y="0"/>
            <a:ext cx="3044520" cy="554400"/>
          </a:xfrm>
          <a:prstGeom prst="rect">
            <a:avLst/>
          </a:prstGeom>
          <a:ln w="0">
            <a:noFill/>
          </a:ln>
        </p:spPr>
      </p:pic>
      <p:pic>
        <p:nvPicPr>
          <p:cNvPr id="46" name="Grafik 2" descr=""/>
          <p:cNvPicPr/>
          <p:nvPr/>
        </p:nvPicPr>
        <p:blipFill>
          <a:blip r:embed="rId3"/>
          <a:stretch/>
        </p:blipFill>
        <p:spPr>
          <a:xfrm>
            <a:off x="7430400" y="134640"/>
            <a:ext cx="3690360" cy="506520"/>
          </a:xfrm>
          <a:prstGeom prst="rect">
            <a:avLst/>
          </a:prstGeom>
          <a:ln w="0">
            <a:noFill/>
          </a:ln>
        </p:spPr>
      </p:pic>
      <p:sp>
        <p:nvSpPr>
          <p:cNvPr id="47" name="CustomShape 4"/>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48" name="CustomShape 5"/>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49"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5" r:id="rId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0"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51"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80069732-60B5-4366-90F1-A387F2AA1297}"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52"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53" name="Picture 19" descr="Logo_TUC_de_RGB"/>
          <p:cNvPicPr/>
          <p:nvPr/>
        </p:nvPicPr>
        <p:blipFill>
          <a:blip r:embed="rId2"/>
          <a:stretch/>
        </p:blipFill>
        <p:spPr>
          <a:xfrm>
            <a:off x="0" y="0"/>
            <a:ext cx="3044520" cy="554400"/>
          </a:xfrm>
          <a:prstGeom prst="rect">
            <a:avLst/>
          </a:prstGeom>
          <a:ln w="0">
            <a:noFill/>
          </a:ln>
        </p:spPr>
      </p:pic>
      <p:pic>
        <p:nvPicPr>
          <p:cNvPr id="54" name="Grafik 2" descr=""/>
          <p:cNvPicPr/>
          <p:nvPr/>
        </p:nvPicPr>
        <p:blipFill>
          <a:blip r:embed="rId3"/>
          <a:stretch/>
        </p:blipFill>
        <p:spPr>
          <a:xfrm>
            <a:off x="7430400" y="134640"/>
            <a:ext cx="3690360" cy="506520"/>
          </a:xfrm>
          <a:prstGeom prst="rect">
            <a:avLst/>
          </a:prstGeom>
          <a:ln w="0">
            <a:noFill/>
          </a:ln>
        </p:spPr>
      </p:pic>
      <p:sp>
        <p:nvSpPr>
          <p:cNvPr id="55" name="CustomShape 4"/>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6" name="CustomShape 5"/>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57"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5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59"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7" r:id="rId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2"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63"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0E8F0CF3-E6F0-4CEE-A248-F0140C41BA9F}"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64"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65" name="Picture 19" descr="Logo_TUC_de_RGB"/>
          <p:cNvPicPr/>
          <p:nvPr/>
        </p:nvPicPr>
        <p:blipFill>
          <a:blip r:embed="rId2"/>
          <a:stretch/>
        </p:blipFill>
        <p:spPr>
          <a:xfrm>
            <a:off x="0" y="0"/>
            <a:ext cx="3044520" cy="554400"/>
          </a:xfrm>
          <a:prstGeom prst="rect">
            <a:avLst/>
          </a:prstGeom>
          <a:ln w="0">
            <a:noFill/>
          </a:ln>
        </p:spPr>
      </p:pic>
      <p:pic>
        <p:nvPicPr>
          <p:cNvPr id="66" name="Grafik 2" descr=""/>
          <p:cNvPicPr/>
          <p:nvPr/>
        </p:nvPicPr>
        <p:blipFill>
          <a:blip r:embed="rId3"/>
          <a:stretch/>
        </p:blipFill>
        <p:spPr>
          <a:xfrm>
            <a:off x="7430400" y="134640"/>
            <a:ext cx="3690360" cy="506520"/>
          </a:xfrm>
          <a:prstGeom prst="rect">
            <a:avLst/>
          </a:prstGeom>
          <a:ln w="0">
            <a:noFill/>
          </a:ln>
        </p:spPr>
      </p:pic>
      <p:sp>
        <p:nvSpPr>
          <p:cNvPr id="67" name="CustomShape 4"/>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68" name="CustomShape 5"/>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69"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7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71"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9" r:id="rId4"/>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4"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75"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A43360C2-5C93-4900-A0BE-02E8488803AE}"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76"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77" name="Picture 19" descr="Logo_TUC_de_RGB"/>
          <p:cNvPicPr/>
          <p:nvPr/>
        </p:nvPicPr>
        <p:blipFill>
          <a:blip r:embed="rId2"/>
          <a:stretch/>
        </p:blipFill>
        <p:spPr>
          <a:xfrm>
            <a:off x="0" y="0"/>
            <a:ext cx="3044520" cy="554400"/>
          </a:xfrm>
          <a:prstGeom prst="rect">
            <a:avLst/>
          </a:prstGeom>
          <a:ln w="0">
            <a:noFill/>
          </a:ln>
        </p:spPr>
      </p:pic>
      <p:pic>
        <p:nvPicPr>
          <p:cNvPr id="78" name="Grafik 2" descr=""/>
          <p:cNvPicPr/>
          <p:nvPr/>
        </p:nvPicPr>
        <p:blipFill>
          <a:blip r:embed="rId3"/>
          <a:stretch/>
        </p:blipFill>
        <p:spPr>
          <a:xfrm>
            <a:off x="7430400" y="134640"/>
            <a:ext cx="3690360" cy="506520"/>
          </a:xfrm>
          <a:prstGeom prst="rect">
            <a:avLst/>
          </a:prstGeom>
          <a:ln w="0">
            <a:noFill/>
          </a:ln>
        </p:spPr>
      </p:pic>
      <p:sp>
        <p:nvSpPr>
          <p:cNvPr id="79" name="CustomShape 4"/>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80" name="CustomShape 5"/>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81"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8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83"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84"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1" r:id="rId4"/>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8"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89"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E72F93E7-5EC2-44F0-A0A6-1ED93F53A43C}"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90"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91" name="Picture 19" descr="Logo_TUC_de_RGB"/>
          <p:cNvPicPr/>
          <p:nvPr/>
        </p:nvPicPr>
        <p:blipFill>
          <a:blip r:embed="rId2"/>
          <a:stretch/>
        </p:blipFill>
        <p:spPr>
          <a:xfrm>
            <a:off x="0" y="0"/>
            <a:ext cx="3044520" cy="554400"/>
          </a:xfrm>
          <a:prstGeom prst="rect">
            <a:avLst/>
          </a:prstGeom>
          <a:ln w="0">
            <a:noFill/>
          </a:ln>
        </p:spPr>
      </p:pic>
      <p:pic>
        <p:nvPicPr>
          <p:cNvPr id="92" name="Grafik 2" descr=""/>
          <p:cNvPicPr/>
          <p:nvPr/>
        </p:nvPicPr>
        <p:blipFill>
          <a:blip r:embed="rId3"/>
          <a:stretch/>
        </p:blipFill>
        <p:spPr>
          <a:xfrm>
            <a:off x="7430400" y="134640"/>
            <a:ext cx="3690360" cy="506520"/>
          </a:xfrm>
          <a:prstGeom prst="rect">
            <a:avLst/>
          </a:prstGeom>
          <a:ln w="0">
            <a:noFill/>
          </a:ln>
        </p:spPr>
      </p:pic>
      <p:sp>
        <p:nvSpPr>
          <p:cNvPr id="93" name="CustomShape 4"/>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94" name="CustomShape 5"/>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95"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9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3" r:id="rId4"/>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8" name="CustomShape 1"/>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99" name="CustomShape 2"/>
          <p:cNvSpPr/>
          <p:nvPr/>
        </p:nvSpPr>
        <p:spPr>
          <a:xfrm>
            <a:off x="11438640" y="6453360"/>
            <a:ext cx="7506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A7B9F22E-DB78-4B31-8B01-51A285E67410}"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00" name="CustomShape 3"/>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101" name="Picture 19" descr="Logo_TUC_de_RGB"/>
          <p:cNvPicPr/>
          <p:nvPr/>
        </p:nvPicPr>
        <p:blipFill>
          <a:blip r:embed="rId2"/>
          <a:stretch/>
        </p:blipFill>
        <p:spPr>
          <a:xfrm>
            <a:off x="0" y="0"/>
            <a:ext cx="3044520" cy="554400"/>
          </a:xfrm>
          <a:prstGeom prst="rect">
            <a:avLst/>
          </a:prstGeom>
          <a:ln w="0">
            <a:noFill/>
          </a:ln>
        </p:spPr>
      </p:pic>
      <p:pic>
        <p:nvPicPr>
          <p:cNvPr id="102" name="Grafik 2" descr=""/>
          <p:cNvPicPr/>
          <p:nvPr/>
        </p:nvPicPr>
        <p:blipFill>
          <a:blip r:embed="rId3"/>
          <a:stretch/>
        </p:blipFill>
        <p:spPr>
          <a:xfrm>
            <a:off x="7430400" y="134640"/>
            <a:ext cx="3690360" cy="506520"/>
          </a:xfrm>
          <a:prstGeom prst="rect">
            <a:avLst/>
          </a:prstGeom>
          <a:ln w="0">
            <a:noFill/>
          </a:ln>
        </p:spPr>
      </p:pic>
      <p:sp>
        <p:nvSpPr>
          <p:cNvPr id="103" name="CustomShape 4"/>
          <p:cNvSpPr/>
          <p:nvPr/>
        </p:nvSpPr>
        <p:spPr>
          <a:xfrm>
            <a:off x="912240" y="1268280"/>
            <a:ext cx="9200520" cy="353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04" name="CustomShape 5"/>
          <p:cNvSpPr/>
          <p:nvPr/>
        </p:nvSpPr>
        <p:spPr>
          <a:xfrm>
            <a:off x="11444760" y="0"/>
            <a:ext cx="733680" cy="6842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05" name="CustomShape 6"/>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5"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hyperlink" Target="https://www.ncbi.nlm.nih.gov/pmc/articles/PMC3154227/#:~:text=Resource%20wars%20are%20violent%20conflicts,gems%2C%20and%20other%20key%20minerals." TargetMode="External"/><Relationship Id="rId2"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hyperlink" Target="https://creativecommons.org/licenses/by-nc-nd/2.0/" TargetMode="External"/><Relationship Id="rId2" Type="http://schemas.openxmlformats.org/officeDocument/2006/relationships/image" Target="../media/image4.jpeg"/><Relationship Id="rId3"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creativecommons.org/licenses/by-sa/4.0/" TargetMode="External"/><Relationship Id="rId3" Type="http://schemas.openxmlformats.org/officeDocument/2006/relationships/hyperlink" Target="https://creativecommons.org/licenses/by/2.0/" TargetMode="External"/><Relationship Id="rId4" Type="http://schemas.openxmlformats.org/officeDocument/2006/relationships/image" Target="../media/image5.jpeg"/><Relationship Id="rId5"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creativecommons.org/licenses/by-sa/4.0/" TargetMode="External"/><Relationship Id="rId3" Type="http://schemas.openxmlformats.org/officeDocument/2006/relationships/hyperlink" Target="https://creativecommons.org/licenses/by/2.0/" TargetMode="External"/><Relationship Id="rId4" Type="http://schemas.openxmlformats.org/officeDocument/2006/relationships/image" Target="../media/image5.jpeg"/><Relationship Id="rId5" Type="http://schemas.openxmlformats.org/officeDocument/2006/relationships/image" Target="../media/image6.jpeg"/><Relationship Id="rId6"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hyperlink" Target="https://creativecommons.org/licenses/by-sa/4.0/" TargetMode="External"/><Relationship Id="rId3" Type="http://schemas.openxmlformats.org/officeDocument/2006/relationships/hyperlink" Target="https://creativecommons.org/licenses/by-sa/4.0/" TargetMode="External"/><Relationship Id="rId4" Type="http://schemas.openxmlformats.org/officeDocument/2006/relationships/hyperlink" Target="https://creativecommons.org/licenses/by/2.0/" TargetMode="External"/><Relationship Id="rId5" Type="http://schemas.openxmlformats.org/officeDocument/2006/relationships/image" Target="../media/image5.jpeg"/><Relationship Id="rId6" Type="http://schemas.openxmlformats.org/officeDocument/2006/relationships/image" Target="../media/image6.jpeg"/><Relationship Id="rId7"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The-Limits-to-Growth"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hyperlink" Target="https://creativecommons.org/licenses/by-nc-nd/2.0/" TargetMode="External"/><Relationship Id="rId2" Type="http://schemas.openxmlformats.org/officeDocument/2006/relationships/hyperlink" Target="https://creativecommons.org/licenses/by-sa/2.0/" TargetMode="External"/><Relationship Id="rId3" Type="http://schemas.openxmlformats.org/officeDocument/2006/relationships/image" Target="../media/image8.jpeg"/><Relationship Id="rId4" Type="http://schemas.openxmlformats.org/officeDocument/2006/relationships/image" Target="../media/image9.jpeg"/><Relationship Id="rId5"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image" Target="../media/image11.jpeg"/><Relationship Id="rId3" Type="http://schemas.openxmlformats.org/officeDocument/2006/relationships/hyperlink" Target="https://creativecommons.org/licenses/by-sa/2.0/" TargetMode="External"/><Relationship Id="rId4" Type="http://schemas.openxmlformats.org/officeDocument/2006/relationships/hyperlink" Target="https://creativecommons.org/licenses/by-sa/2.0/" TargetMode="External"/><Relationship Id="rId5"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12.jpeg"/><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hyperlink" Target="https://creativecommons.org/licenses/by-nc/2.0/" TargetMode="External"/><Relationship Id="rId2" Type="http://schemas.openxmlformats.org/officeDocument/2006/relationships/image" Target="../media/image12.jpeg"/><Relationship Id="rId3" Type="http://schemas.openxmlformats.org/officeDocument/2006/relationships/image" Target="../media/image13.png"/><Relationship Id="rId4"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hyperlink" Target="https://www.spiegel.de/wissenschaft/technik/endlager-suche-was-wie-viel-und-wohin-damit-die-deutsche-atommuell-bilanz-a-7a153ba3-029a-4e55-adaf-3312b7427d9e" TargetMode="External"/><Relationship Id="rId2"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hyperlink" Target="https://www.spiegel.de/wissenschaft/technik/endlager-suche-was-wie-viel-und-wohin-damit-die-deutsche-atommuell-bilanz-a-7a153ba3-029a-4e55-adaf-3312b7427d9e" TargetMode="External"/><Relationship Id="rId2"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image" Target="../media/image14.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image" Target="../media/image14.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image" Target="../media/image14.jpeg"/><Relationship Id="rId2"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hyperlink" Target="https://open.spotify.com/episode/770wJQ4FnyutP9chIAkJCH?si=srKY5l2xRHuXRbpNGD7_MA" TargetMode="External"/><Relationship Id="rId2"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8" name="CustomShape 1"/>
          <p:cNvSpPr/>
          <p:nvPr/>
        </p:nvSpPr>
        <p:spPr>
          <a:xfrm>
            <a:off x="527400" y="1412640"/>
            <a:ext cx="10353600" cy="1140120"/>
          </a:xfrm>
          <a:prstGeom prst="rect">
            <a:avLst/>
          </a:prstGeom>
          <a:noFill/>
          <a:ln w="0">
            <a:noFill/>
          </a:ln>
        </p:spPr>
        <p:style>
          <a:lnRef idx="0"/>
          <a:fillRef idx="0"/>
          <a:effectRef idx="0"/>
          <a:fontRef idx="minor"/>
        </p:style>
        <p:txBody>
          <a:bodyPr lIns="90000" rIns="90000" tIns="45000" bIns="45000" anchor="b">
            <a:noAutofit/>
          </a:bodyPr>
          <a:p>
            <a:pPr algn="ctr" defTabSz="914400">
              <a:lnSpc>
                <a:spcPct val="100000"/>
              </a:lnSpc>
            </a:pPr>
            <a:r>
              <a:rPr b="1" lang="en-US" sz="3200" spc="-1" strike="noStrike">
                <a:solidFill>
                  <a:srgbClr val="008c4f"/>
                </a:solidFill>
                <a:latin typeface="DejaVu Sans"/>
                <a:ea typeface="DejaVu Sans"/>
              </a:rPr>
              <a:t>The Limits to Growth: Sustainability and the Circular Economy</a:t>
            </a:r>
            <a:endParaRPr b="0" lang="en-GB" sz="3200" spc="-1" strike="noStrike">
              <a:solidFill>
                <a:srgbClr val="000000"/>
              </a:solidFill>
              <a:latin typeface="Arial"/>
            </a:endParaRPr>
          </a:p>
        </p:txBody>
      </p:sp>
      <p:sp>
        <p:nvSpPr>
          <p:cNvPr id="309" name="CustomShape 2"/>
          <p:cNvSpPr/>
          <p:nvPr/>
        </p:nvSpPr>
        <p:spPr>
          <a:xfrm>
            <a:off x="527400" y="2852640"/>
            <a:ext cx="10353600" cy="236088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spcBef>
                <a:spcPts val="479"/>
              </a:spcBef>
              <a:tabLst>
                <a:tab algn="l" pos="0"/>
              </a:tabLst>
            </a:pPr>
            <a:r>
              <a:rPr b="1" lang="en-US" sz="2400" spc="-1" strike="noStrike">
                <a:solidFill>
                  <a:srgbClr val="000000"/>
                </a:solidFill>
                <a:latin typeface="DejaVu Sans"/>
                <a:ea typeface="DejaVu Sans"/>
              </a:rPr>
              <a:t>Lecture 2: Challenges I: Natural Resources and Environmental Pollution</a:t>
            </a:r>
            <a:endParaRPr b="0" lang="en-GB" sz="2400" spc="-1" strike="noStrike">
              <a:solidFill>
                <a:srgbClr val="000000"/>
              </a:solidFill>
              <a:latin typeface="Arial"/>
            </a:endParaRPr>
          </a:p>
          <a:p>
            <a:pPr algn="ctr" defTabSz="914400">
              <a:lnSpc>
                <a:spcPct val="100000"/>
              </a:lnSpc>
              <a:spcBef>
                <a:spcPts val="479"/>
              </a:spcBef>
              <a:tabLst>
                <a:tab algn="l" pos="0"/>
              </a:tabLst>
            </a:pPr>
            <a:endParaRPr b="0" lang="en-GB" sz="2400" spc="-1" strike="noStrike">
              <a:solidFill>
                <a:srgbClr val="000000"/>
              </a:solidFill>
              <a:latin typeface="Arial"/>
            </a:endParaRPr>
          </a:p>
          <a:p>
            <a:pPr algn="ctr" defTabSz="914400">
              <a:lnSpc>
                <a:spcPct val="100000"/>
              </a:lnSpc>
              <a:spcBef>
                <a:spcPts val="241"/>
              </a:spcBef>
              <a:tabLst>
                <a:tab algn="l" pos="0"/>
              </a:tabLst>
            </a:pPr>
            <a:endParaRPr b="0" lang="en-GB" sz="2400" spc="-1" strike="noStrike">
              <a:solidFill>
                <a:srgbClr val="000000"/>
              </a:solidFill>
              <a:latin typeface="Arial"/>
            </a:endParaRPr>
          </a:p>
          <a:p>
            <a:pPr algn="ctr" defTabSz="914400">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GB" sz="1600" spc="-1" strike="noStrike">
              <a:solidFill>
                <a:srgbClr val="000000"/>
              </a:solidFill>
              <a:latin typeface="Arial"/>
            </a:endParaRPr>
          </a:p>
          <a:p>
            <a:pPr algn="ctr" defTabSz="914400">
              <a:lnSpc>
                <a:spcPct val="100000"/>
              </a:lnSpc>
              <a:spcBef>
                <a:spcPts val="320"/>
              </a:spcBef>
              <a:tabLst>
                <a:tab algn="l" pos="0"/>
              </a:tabLst>
            </a:pPr>
            <a:r>
              <a:rPr b="0" lang="en-US" sz="1600" spc="-1" strike="noStrike">
                <a:solidFill>
                  <a:srgbClr val="000000"/>
                </a:solidFill>
                <a:latin typeface="DejaVu Sans"/>
                <a:ea typeface="DejaVu Sans"/>
              </a:rPr>
              <a:t>M.Sc. Anant Sujatanagarjuna</a:t>
            </a:r>
            <a:endParaRPr b="0" lang="en-GB" sz="1600" spc="-1" strike="noStrike">
              <a:solidFill>
                <a:srgbClr val="000000"/>
              </a:solidFill>
              <a:latin typeface="Arial"/>
            </a:endParaRPr>
          </a:p>
          <a:p>
            <a:pPr algn="ctr" defTabSz="914400">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Nelly Nicaise Nyeck Mbialeu</a:t>
            </a:r>
            <a:endParaRPr b="0" lang="en-GB"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4" name="CustomShape 41"/>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Ecological Footprint</a:t>
            </a:r>
            <a:endParaRPr b="0" lang="en-GB" sz="2400" spc="-1" strike="noStrike">
              <a:solidFill>
                <a:srgbClr val="000000"/>
              </a:solidFill>
              <a:latin typeface="Arial"/>
            </a:endParaRPr>
          </a:p>
        </p:txBody>
      </p:sp>
      <p:sp>
        <p:nvSpPr>
          <p:cNvPr id="345" name="CustomShape 38"/>
          <p:cNvSpPr/>
          <p:nvPr/>
        </p:nvSpPr>
        <p:spPr>
          <a:xfrm>
            <a:off x="335520" y="1268280"/>
            <a:ext cx="10737720" cy="502524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ecological footprint for a particular population is defined as the total area of</a:t>
            </a: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productive land and water ecosystems required to produce sufficient resources and assimilate wastes”</a:t>
            </a:r>
            <a:endParaRPr b="0" lang="en-GB" sz="1800" spc="-1" strike="noStrike">
              <a:solidFill>
                <a:srgbClr val="000000"/>
              </a:solidFill>
              <a:latin typeface="Arial"/>
            </a:endParaRPr>
          </a:p>
        </p:txBody>
      </p:sp>
      <p:sp>
        <p:nvSpPr>
          <p:cNvPr id="346" name="CustomShape 39"/>
          <p:cNvSpPr/>
          <p:nvPr/>
        </p:nvSpPr>
        <p:spPr>
          <a:xfrm>
            <a:off x="432720" y="1148040"/>
            <a:ext cx="10346760" cy="4874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Definition</a:t>
            </a:r>
            <a:endParaRPr b="0" lang="en-GB" sz="2200" spc="-1" strike="noStrike">
              <a:solidFill>
                <a:srgbClr val="000000"/>
              </a:solidFill>
              <a:latin typeface="Arial"/>
            </a:endParaRPr>
          </a:p>
        </p:txBody>
      </p:sp>
      <p:sp>
        <p:nvSpPr>
          <p:cNvPr id="347" name="CustomShape 40"/>
          <p:cNvSpPr/>
          <p:nvPr/>
        </p:nvSpPr>
        <p:spPr>
          <a:xfrm>
            <a:off x="361080" y="3292200"/>
            <a:ext cx="10786680" cy="13633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48" name="CustomShape 42"/>
          <p:cNvSpPr/>
          <p:nvPr/>
        </p:nvSpPr>
        <p:spPr>
          <a:xfrm>
            <a:off x="268920" y="6173280"/>
            <a:ext cx="10792440" cy="5022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DejaVu Sans"/>
                <a:ea typeface="Roboto"/>
              </a:rPr>
              <a:t>1.) W.E. Rees (1992) – Ecological footprint and appropriated carrying capacity: what urban economics leaves out. Environmental Urbanization.</a:t>
            </a:r>
            <a:endParaRPr b="0" lang="en-GB" sz="900" spc="-1" strike="noStrike">
              <a:solidFill>
                <a:srgbClr val="000000"/>
              </a:solidFill>
              <a:latin typeface="Arial"/>
            </a:endParaRPr>
          </a:p>
          <a:p>
            <a:pPr defTabSz="914400">
              <a:lnSpc>
                <a:spcPct val="100000"/>
              </a:lnSpc>
            </a:pPr>
            <a:r>
              <a:rPr b="0" lang="en-US" sz="900" spc="-1" strike="noStrike">
                <a:solidFill>
                  <a:srgbClr val="a6a6a6"/>
                </a:solidFill>
                <a:latin typeface="DejaVu Sans"/>
                <a:ea typeface="Roboto"/>
              </a:rPr>
              <a:t>2.) W.E. Rees, M. Wackernagel (1994) – Ecological footprints and appropriated carrying capacity: measuring the natural capital requirements of the human economy.</a:t>
            </a:r>
            <a:endParaRPr b="0" lang="en-GB" sz="900" spc="-1" strike="noStrike">
              <a:solidFill>
                <a:srgbClr val="000000"/>
              </a:solidFill>
              <a:latin typeface="Arial"/>
            </a:endParaRPr>
          </a:p>
          <a:p>
            <a:pPr defTabSz="914400">
              <a:lnSpc>
                <a:spcPct val="100000"/>
              </a:lnSpc>
            </a:pPr>
            <a:r>
              <a:rPr b="0" lang="en-US" sz="900" spc="-1" strike="noStrike">
                <a:solidFill>
                  <a:srgbClr val="a6a6a6"/>
                </a:solidFill>
                <a:latin typeface="DejaVu Sans"/>
                <a:ea typeface="Roboto"/>
              </a:rPr>
              <a:t>3.) D. Yue, J. Guo, C. Hui (2013)  – Scale dependency of biocapacity and the fallacy of unsustainable development – https://doi.org/10.1016/j.jenvman.2013.04.022</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9" name="CustomShape 46"/>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Sustainability</a:t>
            </a:r>
            <a:endParaRPr b="0" lang="en-GB" sz="2400" spc="-1" strike="noStrike">
              <a:solidFill>
                <a:srgbClr val="000000"/>
              </a:solidFill>
              <a:latin typeface="Arial"/>
            </a:endParaRPr>
          </a:p>
        </p:txBody>
      </p:sp>
      <p:sp>
        <p:nvSpPr>
          <p:cNvPr id="350" name="CustomShape 43"/>
          <p:cNvSpPr/>
          <p:nvPr/>
        </p:nvSpPr>
        <p:spPr>
          <a:xfrm>
            <a:off x="335520" y="1268280"/>
            <a:ext cx="10737720" cy="5025240"/>
          </a:xfrm>
          <a:prstGeom prst="rect">
            <a:avLst/>
          </a:prstGeom>
          <a:noFill/>
          <a:ln w="0">
            <a:noFill/>
          </a:ln>
        </p:spPr>
        <p:style>
          <a:lnRef idx="0"/>
          <a:fillRef idx="0"/>
          <a:effectRef idx="0"/>
          <a:fontRef idx="minor"/>
        </p:style>
        <p:txBody>
          <a:bodyPr lIns="90000" rIns="90000" tIns="45000" bIns="45000" anchor="ctr">
            <a:noAutofit/>
          </a:bodyPr>
          <a:p>
            <a:pPr marL="360" algn="ctr" defTabSz="914400">
              <a:lnSpc>
                <a:spcPct val="100000"/>
              </a:lnSpc>
              <a:spcBef>
                <a:spcPts val="360"/>
              </a:spcBef>
            </a:pPr>
            <a:r>
              <a:rPr b="1" lang="en-US" sz="1800" spc="-1" strike="noStrike">
                <a:solidFill>
                  <a:srgbClr val="000000"/>
                </a:solidFill>
                <a:latin typeface="DejaVu Sans"/>
                <a:ea typeface="DejaVu Sans"/>
              </a:rPr>
              <a:t>Sustainability</a:t>
            </a:r>
            <a:r>
              <a:rPr b="0" lang="de-DE" sz="1800" spc="-1" strike="noStrike">
                <a:solidFill>
                  <a:srgbClr val="000000"/>
                </a:solidFill>
                <a:latin typeface="DejaVu Sans"/>
                <a:ea typeface="DejaVu Sans"/>
              </a:rPr>
              <a:t> → </a:t>
            </a:r>
            <a:r>
              <a:rPr b="1" lang="en-GB" sz="1800" spc="-1" strike="noStrike">
                <a:solidFill>
                  <a:srgbClr val="ffffff"/>
                </a:solidFill>
                <a:latin typeface="DejaVu Sans"/>
                <a:ea typeface="DejaVu Sans"/>
              </a:rPr>
              <a:t>Consume less</a:t>
            </a:r>
            <a:endParaRPr b="0" lang="en-GB" sz="1800" spc="-1" strike="noStrike">
              <a:solidFill>
                <a:srgbClr val="000000"/>
              </a:solidFill>
              <a:latin typeface="Arial"/>
            </a:endParaRPr>
          </a:p>
        </p:txBody>
      </p:sp>
      <p:sp>
        <p:nvSpPr>
          <p:cNvPr id="351" name="CustomShape 44"/>
          <p:cNvSpPr/>
          <p:nvPr/>
        </p:nvSpPr>
        <p:spPr>
          <a:xfrm>
            <a:off x="432720" y="1148040"/>
            <a:ext cx="10346760" cy="4874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Implications</a:t>
            </a:r>
            <a:endParaRPr b="0" lang="en-GB" sz="2200" spc="-1" strike="noStrike">
              <a:solidFill>
                <a:srgbClr val="000000"/>
              </a:solidFill>
              <a:latin typeface="Arial"/>
            </a:endParaRPr>
          </a:p>
        </p:txBody>
      </p:sp>
      <p:sp>
        <p:nvSpPr>
          <p:cNvPr id="352" name="CustomShape 45"/>
          <p:cNvSpPr/>
          <p:nvPr/>
        </p:nvSpPr>
        <p:spPr>
          <a:xfrm>
            <a:off x="335520" y="3108960"/>
            <a:ext cx="10786680" cy="13633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3" name="CustomShape 47"/>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Sustainability</a:t>
            </a:r>
            <a:endParaRPr b="0" lang="en-GB" sz="2400" spc="-1" strike="noStrike">
              <a:solidFill>
                <a:srgbClr val="000000"/>
              </a:solidFill>
              <a:latin typeface="Arial"/>
            </a:endParaRPr>
          </a:p>
        </p:txBody>
      </p:sp>
      <p:sp>
        <p:nvSpPr>
          <p:cNvPr id="354" name="CustomShape 48"/>
          <p:cNvSpPr/>
          <p:nvPr/>
        </p:nvSpPr>
        <p:spPr>
          <a:xfrm>
            <a:off x="335520" y="1268280"/>
            <a:ext cx="10737720" cy="5025240"/>
          </a:xfrm>
          <a:prstGeom prst="rect">
            <a:avLst/>
          </a:prstGeom>
          <a:noFill/>
          <a:ln w="0">
            <a:noFill/>
          </a:ln>
        </p:spPr>
        <p:style>
          <a:lnRef idx="0"/>
          <a:fillRef idx="0"/>
          <a:effectRef idx="0"/>
          <a:fontRef idx="minor"/>
        </p:style>
        <p:txBody>
          <a:bodyPr lIns="90000" rIns="90000" tIns="45000" bIns="45000" anchor="ctr">
            <a:noAutofit/>
          </a:bodyPr>
          <a:p>
            <a:pPr marL="360" algn="ctr" defTabSz="914400">
              <a:lnSpc>
                <a:spcPct val="100000"/>
              </a:lnSpc>
              <a:spcBef>
                <a:spcPts val="360"/>
              </a:spcBef>
            </a:pPr>
            <a:r>
              <a:rPr b="1" lang="en-US" sz="1800" spc="-1" strike="noStrike">
                <a:solidFill>
                  <a:srgbClr val="000000"/>
                </a:solidFill>
                <a:latin typeface="DejaVu Sans"/>
                <a:ea typeface="DejaVu Sans"/>
              </a:rPr>
              <a:t>Sustainability</a:t>
            </a:r>
            <a:r>
              <a:rPr b="0" lang="de-DE" sz="1800" spc="-1" strike="noStrike">
                <a:solidFill>
                  <a:srgbClr val="000000"/>
                </a:solidFill>
                <a:latin typeface="DejaVu Sans"/>
                <a:ea typeface="DejaVu Sans"/>
              </a:rPr>
              <a:t> → </a:t>
            </a:r>
            <a:r>
              <a:rPr b="1" lang="en-GB" sz="1800" spc="-1" strike="noStrike">
                <a:solidFill>
                  <a:srgbClr val="000000"/>
                </a:solidFill>
                <a:latin typeface="DejaVu Sans"/>
                <a:ea typeface="DejaVu Sans"/>
              </a:rPr>
              <a:t>Consume less</a:t>
            </a:r>
            <a:endParaRPr b="0" lang="en-GB" sz="1800" spc="-1" strike="noStrike">
              <a:solidFill>
                <a:srgbClr val="000000"/>
              </a:solidFill>
              <a:latin typeface="Arial"/>
            </a:endParaRPr>
          </a:p>
        </p:txBody>
      </p:sp>
      <p:sp>
        <p:nvSpPr>
          <p:cNvPr id="355" name="CustomShape 49"/>
          <p:cNvSpPr/>
          <p:nvPr/>
        </p:nvSpPr>
        <p:spPr>
          <a:xfrm>
            <a:off x="432720" y="1148040"/>
            <a:ext cx="10346760" cy="4874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Implications</a:t>
            </a:r>
            <a:endParaRPr b="0" lang="en-GB" sz="2200" spc="-1" strike="noStrike">
              <a:solidFill>
                <a:srgbClr val="000000"/>
              </a:solidFill>
              <a:latin typeface="Arial"/>
            </a:endParaRPr>
          </a:p>
        </p:txBody>
      </p:sp>
      <p:sp>
        <p:nvSpPr>
          <p:cNvPr id="356" name="CustomShape 51"/>
          <p:cNvSpPr/>
          <p:nvPr/>
        </p:nvSpPr>
        <p:spPr>
          <a:xfrm>
            <a:off x="335520" y="3108960"/>
            <a:ext cx="10786680" cy="13633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7" name="CustomShape 1"/>
          <p:cNvSpPr/>
          <p:nvPr/>
        </p:nvSpPr>
        <p:spPr>
          <a:xfrm>
            <a:off x="335520" y="4406760"/>
            <a:ext cx="10736280" cy="1345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A Lack of Resources </a:t>
            </a:r>
            <a:endParaRPr b="0" lang="en-GB" sz="3000" spc="-1" strike="noStrike">
              <a:solidFill>
                <a:srgbClr val="000000"/>
              </a:solidFill>
              <a:latin typeface="Arial"/>
            </a:endParaRPr>
          </a:p>
        </p:txBody>
      </p:sp>
      <p:sp>
        <p:nvSpPr>
          <p:cNvPr id="358" name="CustomShape 2"/>
          <p:cNvSpPr/>
          <p:nvPr/>
        </p:nvSpPr>
        <p:spPr>
          <a:xfrm>
            <a:off x="335520" y="2906640"/>
            <a:ext cx="10736280" cy="14832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9" name="CustomShape 1"/>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360" name="Grafik 218" descr=""/>
          <p:cNvPicPr/>
          <p:nvPr/>
        </p:nvPicPr>
        <p:blipFill>
          <a:blip r:embed="rId1"/>
          <a:stretch/>
        </p:blipFill>
        <p:spPr>
          <a:xfrm>
            <a:off x="2194920" y="1371600"/>
            <a:ext cx="4561200" cy="4952880"/>
          </a:xfrm>
          <a:prstGeom prst="rect">
            <a:avLst/>
          </a:prstGeom>
          <a:ln w="0">
            <a:noFill/>
          </a:ln>
        </p:spPr>
      </p:pic>
      <p:sp>
        <p:nvSpPr>
          <p:cNvPr id="361" name="CustomShape 2"/>
          <p:cNvSpPr/>
          <p:nvPr/>
        </p:nvSpPr>
        <p:spPr>
          <a:xfrm>
            <a:off x="263520" y="6411600"/>
            <a:ext cx="77724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XR Strategiepapier 2022 – Pusteblumen und Hype. Bilder: Sebastian Höhn, Joe Pohl, Sandra Doneck, Alessandro Brönnimann</a:t>
            </a:r>
            <a:endParaRPr b="0" lang="en-GB" sz="900" spc="-1" strike="noStrike">
              <a:solidFill>
                <a:srgbClr val="000000"/>
              </a:solidFill>
              <a:latin typeface="Arial"/>
            </a:endParaRPr>
          </a:p>
        </p:txBody>
      </p:sp>
      <p:sp>
        <p:nvSpPr>
          <p:cNvPr id="362" name="CustomShape 3"/>
          <p:cNvSpPr/>
          <p:nvPr/>
        </p:nvSpPr>
        <p:spPr>
          <a:xfrm>
            <a:off x="6858000" y="1554480"/>
            <a:ext cx="3738600" cy="291564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I am afraid of losing my child to a resource war because of a climate collapse”</a:t>
            </a:r>
            <a:endParaRPr b="0" lang="en-GB" sz="1800" spc="-1" strike="noStrike">
              <a:solidFill>
                <a:srgbClr val="000000"/>
              </a:solidFill>
              <a:latin typeface="Arial"/>
            </a:endParaRPr>
          </a:p>
        </p:txBody>
      </p:sp>
      <p:sp>
        <p:nvSpPr>
          <p:cNvPr id="363" name="CustomShape 4"/>
          <p:cNvSpPr/>
          <p:nvPr/>
        </p:nvSpPr>
        <p:spPr>
          <a:xfrm>
            <a:off x="7498080" y="4023360"/>
            <a:ext cx="3738600" cy="291564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r>
              <a:rPr b="0" i="1" lang="en-US" sz="1800" spc="-1" strike="noStrike">
                <a:solidFill>
                  <a:srgbClr val="000000"/>
                </a:solidFill>
                <a:latin typeface="DejaVu Sans"/>
                <a:ea typeface="DejaVu Sans"/>
              </a:rPr>
              <a:t>→ “</a:t>
            </a:r>
            <a:r>
              <a:rPr b="0" i="1" lang="en-US" sz="1800" spc="-1" strike="noStrike">
                <a:solidFill>
                  <a:srgbClr val="000000"/>
                </a:solidFill>
                <a:latin typeface="DejaVu Sans"/>
                <a:ea typeface="DejaVu Sans"/>
              </a:rPr>
              <a:t>Our </a:t>
            </a:r>
            <a:r>
              <a:rPr b="0" i="1" lang="en-US" sz="1800" spc="-1" strike="noStrike" u="sng">
                <a:solidFill>
                  <a:srgbClr val="000000"/>
                </a:solidFill>
                <a:uFillTx/>
                <a:latin typeface="DejaVu Sans"/>
                <a:ea typeface="DejaVu Sans"/>
              </a:rPr>
              <a:t>parents</a:t>
            </a:r>
            <a:r>
              <a:rPr b="0" i="1" lang="en-US" sz="1800" spc="-1" strike="noStrike">
                <a:solidFill>
                  <a:srgbClr val="000000"/>
                </a:solidFill>
                <a:latin typeface="DejaVu Sans"/>
                <a:ea typeface="DejaVu Sans"/>
              </a:rPr>
              <a:t> will die of old age, our </a:t>
            </a:r>
            <a:r>
              <a:rPr b="0" i="1" lang="en-US" sz="1800" spc="-1" strike="noStrike" u="sng">
                <a:solidFill>
                  <a:srgbClr val="000000"/>
                </a:solidFill>
                <a:uFillTx/>
                <a:latin typeface="DejaVu Sans"/>
                <a:ea typeface="DejaVu Sans"/>
              </a:rPr>
              <a:t>children</a:t>
            </a:r>
            <a:r>
              <a:rPr b="0" i="1" lang="en-US" sz="1800" spc="-1" strike="noStrike">
                <a:solidFill>
                  <a:srgbClr val="000000"/>
                </a:solidFill>
                <a:latin typeface="DejaVu Sans"/>
                <a:ea typeface="DejaVu Sans"/>
              </a:rPr>
              <a:t> will die of climate change”</a:t>
            </a:r>
            <a:endParaRPr b="0" lang="en-GB" sz="1800" spc="-1" strike="noStrike">
              <a:solidFill>
                <a:srgbClr val="000000"/>
              </a:solidFill>
              <a:latin typeface="Arial"/>
            </a:endParaRPr>
          </a:p>
        </p:txBody>
      </p:sp>
      <p:sp>
        <p:nvSpPr>
          <p:cNvPr id="364" name="CustomShape 5"/>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We only have one planet  </a:t>
            </a:r>
            <a:endParaRPr b="0" lang="en-GB" sz="2400" spc="-1" strike="noStrike">
              <a:solidFill>
                <a:srgbClr val="000000"/>
              </a:solidFill>
              <a:latin typeface="Arial"/>
            </a:endParaRPr>
          </a:p>
        </p:txBody>
      </p:sp>
      <p:sp>
        <p:nvSpPr>
          <p:cNvPr id="365" name="CustomShape 6"/>
          <p:cNvSpPr/>
          <p:nvPr/>
        </p:nvSpPr>
        <p:spPr>
          <a:xfrm>
            <a:off x="432720" y="1148040"/>
            <a:ext cx="10346760" cy="4874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Resources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6" name="CustomShape 1"/>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We only have one Planet</a:t>
            </a:r>
            <a:endParaRPr b="0" lang="en-GB" sz="2400" spc="-1" strike="noStrike">
              <a:solidFill>
                <a:srgbClr val="000000"/>
              </a:solidFill>
              <a:latin typeface="Arial"/>
            </a:endParaRPr>
          </a:p>
        </p:txBody>
      </p:sp>
      <p:sp>
        <p:nvSpPr>
          <p:cNvPr id="367" name="CustomShape 2"/>
          <p:cNvSpPr/>
          <p:nvPr/>
        </p:nvSpPr>
        <p:spPr>
          <a:xfrm>
            <a:off x="335520" y="1268280"/>
            <a:ext cx="10737720" cy="502524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Resource wars are violent conflicts that are largely driven by competition for control over vital or valuable natural materials, such as oil, water, land, timber, animals (or animal products), gold, silver, gems, and other key minerals.”</a:t>
            </a:r>
            <a:endParaRPr b="0" lang="en-GB" sz="1800" spc="-1" strike="noStrike">
              <a:solidFill>
                <a:srgbClr val="000000"/>
              </a:solidFill>
              <a:latin typeface="Arial"/>
            </a:endParaRPr>
          </a:p>
        </p:txBody>
      </p:sp>
      <p:sp>
        <p:nvSpPr>
          <p:cNvPr id="368" name="CustomShape 3"/>
          <p:cNvSpPr/>
          <p:nvPr/>
        </p:nvSpPr>
        <p:spPr>
          <a:xfrm>
            <a:off x="335520" y="2859480"/>
            <a:ext cx="10573200" cy="18723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69" name="CustomShape 4"/>
          <p:cNvSpPr/>
          <p:nvPr/>
        </p:nvSpPr>
        <p:spPr>
          <a:xfrm>
            <a:off x="263520" y="6411600"/>
            <a:ext cx="646920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Michael T. Klare, Barry S. Levy, Victor W. Sidel (2011) – The Public Health Implications of Resource Wars –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70" name="CustomShape 5"/>
          <p:cNvSpPr/>
          <p:nvPr/>
        </p:nvSpPr>
        <p:spPr>
          <a:xfrm>
            <a:off x="432720" y="1148040"/>
            <a:ext cx="10346760" cy="4874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Resource Wars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1" name="CustomShape 1"/>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We only have one Planet </a:t>
            </a:r>
            <a:endParaRPr b="0" lang="en-GB" sz="2400" spc="-1" strike="noStrike">
              <a:solidFill>
                <a:srgbClr val="000000"/>
              </a:solidFill>
              <a:latin typeface="Arial"/>
            </a:endParaRPr>
          </a:p>
        </p:txBody>
      </p:sp>
      <p:sp>
        <p:nvSpPr>
          <p:cNvPr id="372" name="CustomShape 2"/>
          <p:cNvSpPr/>
          <p:nvPr/>
        </p:nvSpPr>
        <p:spPr>
          <a:xfrm>
            <a:off x="263520" y="6492240"/>
            <a:ext cx="777240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United Nations Photo – https://www.flickr.com/photos/un_photo/5559102272 – </a:t>
            </a:r>
            <a:r>
              <a:rPr b="0" lang="en-US" sz="900" spc="-1" strike="noStrike" u="sng">
                <a:solidFill>
                  <a:srgbClr val="0000ff"/>
                </a:solidFill>
                <a:uFillTx/>
                <a:latin typeface="Roboto"/>
                <a:ea typeface="Roboto"/>
                <a:hlinkClick r:id="rId1"/>
              </a:rPr>
              <a:t>CC BY-NC-ND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373" name="Grafik 231" descr=""/>
          <p:cNvPicPr/>
          <p:nvPr/>
        </p:nvPicPr>
        <p:blipFill>
          <a:blip r:embed="rId2"/>
          <a:stretch/>
        </p:blipFill>
        <p:spPr>
          <a:xfrm>
            <a:off x="2286000" y="1681200"/>
            <a:ext cx="7030440" cy="4709160"/>
          </a:xfrm>
          <a:prstGeom prst="rect">
            <a:avLst/>
          </a:prstGeom>
          <a:ln w="0">
            <a:noFill/>
          </a:ln>
        </p:spPr>
      </p:pic>
      <p:sp>
        <p:nvSpPr>
          <p:cNvPr id="374" name="CustomShape 3"/>
          <p:cNvSpPr/>
          <p:nvPr/>
        </p:nvSpPr>
        <p:spPr>
          <a:xfrm>
            <a:off x="432720" y="1148040"/>
            <a:ext cx="10346760" cy="4874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Resource Wars – Oil, etc. </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5" name="CustomShape 1"/>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We only have one Planet </a:t>
            </a:r>
            <a:endParaRPr b="0" lang="en-GB" sz="2400" spc="-1" strike="noStrike">
              <a:solidFill>
                <a:srgbClr val="000000"/>
              </a:solidFill>
              <a:latin typeface="Arial"/>
            </a:endParaRPr>
          </a:p>
        </p:txBody>
      </p:sp>
      <p:sp>
        <p:nvSpPr>
          <p:cNvPr id="376" name="CustomShape 2"/>
          <p:cNvSpPr/>
          <p:nvPr/>
        </p:nvSpPr>
        <p:spPr>
          <a:xfrm>
            <a:off x="274320" y="6173280"/>
            <a:ext cx="7772400" cy="5562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1. Sampa – https://commons.wikimedia.org/wiki/File:Baseline_water_stress.jpg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defTabSz="914400">
              <a:lnSpc>
                <a:spcPct val="100000"/>
              </a:lnSpc>
            </a:pPr>
            <a:r>
              <a:rPr b="0" lang="en-US" sz="900" spc="-1" strike="noStrike">
                <a:solidFill>
                  <a:srgbClr val="a6a6a6"/>
                </a:solidFill>
                <a:latin typeface="Roboto"/>
                <a:ea typeface="Roboto"/>
              </a:rPr>
              <a:t>2. Kgbo –  https://commons.wikimedia.org/wiki/File:Closed_Wivenhoe_Dam_and_spillway,_August_2020.jpg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defTabSz="914400">
              <a:lnSpc>
                <a:spcPct val="100000"/>
              </a:lnSpc>
            </a:pPr>
            <a:r>
              <a:rPr b="0" lang="en-US" sz="900" spc="-1" strike="noStrike">
                <a:solidFill>
                  <a:srgbClr val="a6a6a6"/>
                </a:solidFill>
                <a:latin typeface="Roboto"/>
                <a:ea typeface="Roboto"/>
              </a:rPr>
              <a:t>3.Arian Zwegers – https://www.flickr.com/photos/azwegers/6226842732 – </a:t>
            </a:r>
            <a:r>
              <a:rPr b="0" lang="en-US" sz="900" spc="-1" strike="noStrike" u="sng">
                <a:solidFill>
                  <a:srgbClr val="0000ff"/>
                </a:solidFill>
                <a:uFillTx/>
                <a:latin typeface="Roboto"/>
                <a:ea typeface="Roboto"/>
                <a:hlinkClick r:id="rId3"/>
              </a:rPr>
              <a:t>CC BY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377" name="Grafik 235" descr=""/>
          <p:cNvPicPr/>
          <p:nvPr/>
        </p:nvPicPr>
        <p:blipFill>
          <a:blip r:embed="rId4"/>
          <a:stretch/>
        </p:blipFill>
        <p:spPr>
          <a:xfrm>
            <a:off x="457200" y="1645920"/>
            <a:ext cx="6466320" cy="4466880"/>
          </a:xfrm>
          <a:prstGeom prst="rect">
            <a:avLst/>
          </a:prstGeom>
          <a:ln w="0">
            <a:noFill/>
          </a:ln>
        </p:spPr>
      </p:pic>
      <p:sp>
        <p:nvSpPr>
          <p:cNvPr id="378" name="CustomShape 3"/>
          <p:cNvSpPr/>
          <p:nvPr/>
        </p:nvSpPr>
        <p:spPr>
          <a:xfrm>
            <a:off x="432720" y="1148040"/>
            <a:ext cx="10346760" cy="4874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Resource Wars – Water </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9" name="CustomShape 1"/>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We only have one Planet </a:t>
            </a:r>
            <a:endParaRPr b="0" lang="en-GB" sz="2400" spc="-1" strike="noStrike">
              <a:solidFill>
                <a:srgbClr val="000000"/>
              </a:solidFill>
              <a:latin typeface="Arial"/>
            </a:endParaRPr>
          </a:p>
        </p:txBody>
      </p:sp>
      <p:sp>
        <p:nvSpPr>
          <p:cNvPr id="380" name="CustomShape 2"/>
          <p:cNvSpPr/>
          <p:nvPr/>
        </p:nvSpPr>
        <p:spPr>
          <a:xfrm>
            <a:off x="274320" y="6173280"/>
            <a:ext cx="7772400" cy="5562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1. Sampa – https://commons.wikimedia.org/wiki/File:Baseline_water_stress.jpg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defTabSz="914400">
              <a:lnSpc>
                <a:spcPct val="100000"/>
              </a:lnSpc>
            </a:pPr>
            <a:r>
              <a:rPr b="0" lang="en-US" sz="900" spc="-1" strike="noStrike">
                <a:solidFill>
                  <a:srgbClr val="a6a6a6"/>
                </a:solidFill>
                <a:latin typeface="Roboto"/>
                <a:ea typeface="Roboto"/>
              </a:rPr>
              <a:t>2. Kgbo –  https://commons.wikimedia.org/wiki/File:Closed_Wivenhoe_Dam_and_spillway,_August_2020.jpg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defTabSz="914400">
              <a:lnSpc>
                <a:spcPct val="100000"/>
              </a:lnSpc>
            </a:pPr>
            <a:r>
              <a:rPr b="0" lang="en-US" sz="900" spc="-1" strike="noStrike">
                <a:solidFill>
                  <a:srgbClr val="a6a6a6"/>
                </a:solidFill>
                <a:latin typeface="Roboto"/>
                <a:ea typeface="Roboto"/>
              </a:rPr>
              <a:t>3.Arian Zwegers – https://www.flickr.com/photos/azwegers/6226842732 – </a:t>
            </a:r>
            <a:r>
              <a:rPr b="0" lang="en-US" sz="900" spc="-1" strike="noStrike" u="sng">
                <a:solidFill>
                  <a:srgbClr val="0000ff"/>
                </a:solidFill>
                <a:uFillTx/>
                <a:latin typeface="Roboto"/>
                <a:ea typeface="Roboto"/>
                <a:hlinkClick r:id="rId3"/>
              </a:rPr>
              <a:t>CC BY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381" name="Grafik 239" descr=""/>
          <p:cNvPicPr/>
          <p:nvPr/>
        </p:nvPicPr>
        <p:blipFill>
          <a:blip r:embed="rId4"/>
          <a:stretch/>
        </p:blipFill>
        <p:spPr>
          <a:xfrm>
            <a:off x="457200" y="1645920"/>
            <a:ext cx="6466320" cy="4466880"/>
          </a:xfrm>
          <a:prstGeom prst="rect">
            <a:avLst/>
          </a:prstGeom>
          <a:ln w="0">
            <a:noFill/>
          </a:ln>
        </p:spPr>
      </p:pic>
      <p:pic>
        <p:nvPicPr>
          <p:cNvPr id="382" name="Grafik 240" descr=""/>
          <p:cNvPicPr/>
          <p:nvPr/>
        </p:nvPicPr>
        <p:blipFill>
          <a:blip r:embed="rId5"/>
          <a:stretch/>
        </p:blipFill>
        <p:spPr>
          <a:xfrm>
            <a:off x="7075440" y="1236960"/>
            <a:ext cx="4069800" cy="3050280"/>
          </a:xfrm>
          <a:prstGeom prst="rect">
            <a:avLst/>
          </a:prstGeom>
          <a:ln w="0">
            <a:noFill/>
          </a:ln>
        </p:spPr>
      </p:pic>
      <p:sp>
        <p:nvSpPr>
          <p:cNvPr id="383" name="CustomShape 3"/>
          <p:cNvSpPr/>
          <p:nvPr/>
        </p:nvSpPr>
        <p:spPr>
          <a:xfrm>
            <a:off x="432720" y="1148040"/>
            <a:ext cx="10346760" cy="4874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Resource Wars – Water </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4" name="CustomShape 1"/>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We only have one Planet </a:t>
            </a:r>
            <a:endParaRPr b="0" lang="en-GB" sz="2400" spc="-1" strike="noStrike">
              <a:solidFill>
                <a:srgbClr val="000000"/>
              </a:solidFill>
              <a:latin typeface="Arial"/>
            </a:endParaRPr>
          </a:p>
        </p:txBody>
      </p:sp>
      <p:pic>
        <p:nvPicPr>
          <p:cNvPr id="385" name="Grafik 243" descr=""/>
          <p:cNvPicPr/>
          <p:nvPr/>
        </p:nvPicPr>
        <p:blipFill>
          <a:blip r:embed="rId1"/>
          <a:srcRect l="0" t="9274" r="0" b="10773"/>
          <a:stretch/>
        </p:blipFill>
        <p:spPr>
          <a:xfrm>
            <a:off x="7299360" y="4572000"/>
            <a:ext cx="3754440" cy="1818000"/>
          </a:xfrm>
          <a:prstGeom prst="rect">
            <a:avLst/>
          </a:prstGeom>
          <a:ln w="0">
            <a:noFill/>
          </a:ln>
        </p:spPr>
      </p:pic>
      <p:sp>
        <p:nvSpPr>
          <p:cNvPr id="386" name="CustomShape 2"/>
          <p:cNvSpPr/>
          <p:nvPr/>
        </p:nvSpPr>
        <p:spPr>
          <a:xfrm>
            <a:off x="274320" y="6173280"/>
            <a:ext cx="7772400" cy="5562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1. Sampa – https://commons.wikimedia.org/wiki/File:Baseline_water_stress.jpg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defTabSz="914400">
              <a:lnSpc>
                <a:spcPct val="100000"/>
              </a:lnSpc>
            </a:pPr>
            <a:r>
              <a:rPr b="0" lang="en-US" sz="900" spc="-1" strike="noStrike">
                <a:solidFill>
                  <a:srgbClr val="a6a6a6"/>
                </a:solidFill>
                <a:latin typeface="Roboto"/>
                <a:ea typeface="Roboto"/>
              </a:rPr>
              <a:t>2. Kgbo –  https://commons.wikimedia.org/wiki/File:Closed_Wivenhoe_Dam_and_spillway,_August_2020.jpg  – </a:t>
            </a:r>
            <a:r>
              <a:rPr b="0" lang="en-US" sz="900" spc="-1" strike="noStrike" u="sng">
                <a:solidFill>
                  <a:srgbClr val="0000ff"/>
                </a:solidFill>
                <a:uFillTx/>
                <a:latin typeface="Roboto"/>
                <a:ea typeface="Roboto"/>
                <a:hlinkClick r:id="rId3"/>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defTabSz="914400">
              <a:lnSpc>
                <a:spcPct val="100000"/>
              </a:lnSpc>
            </a:pPr>
            <a:r>
              <a:rPr b="0" lang="en-US" sz="900" spc="-1" strike="noStrike">
                <a:solidFill>
                  <a:srgbClr val="a6a6a6"/>
                </a:solidFill>
                <a:latin typeface="Roboto"/>
                <a:ea typeface="Roboto"/>
              </a:rPr>
              <a:t>3.Arian Zwegers – https://www.flickr.com/photos/azwegers/6226842732 – </a:t>
            </a:r>
            <a:r>
              <a:rPr b="0" lang="en-US" sz="900" spc="-1" strike="noStrike" u="sng">
                <a:solidFill>
                  <a:srgbClr val="0000ff"/>
                </a:solidFill>
                <a:uFillTx/>
                <a:latin typeface="Roboto"/>
                <a:ea typeface="Roboto"/>
                <a:hlinkClick r:id="rId4"/>
              </a:rPr>
              <a:t>CC BY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387" name="Grafik 245" descr=""/>
          <p:cNvPicPr/>
          <p:nvPr/>
        </p:nvPicPr>
        <p:blipFill>
          <a:blip r:embed="rId5"/>
          <a:stretch/>
        </p:blipFill>
        <p:spPr>
          <a:xfrm>
            <a:off x="457200" y="1645920"/>
            <a:ext cx="6466320" cy="4466880"/>
          </a:xfrm>
          <a:prstGeom prst="rect">
            <a:avLst/>
          </a:prstGeom>
          <a:ln w="0">
            <a:noFill/>
          </a:ln>
        </p:spPr>
      </p:pic>
      <p:pic>
        <p:nvPicPr>
          <p:cNvPr id="388" name="Grafik 246" descr=""/>
          <p:cNvPicPr/>
          <p:nvPr/>
        </p:nvPicPr>
        <p:blipFill>
          <a:blip r:embed="rId6"/>
          <a:stretch/>
        </p:blipFill>
        <p:spPr>
          <a:xfrm>
            <a:off x="7075440" y="1236960"/>
            <a:ext cx="4069800" cy="3050280"/>
          </a:xfrm>
          <a:prstGeom prst="rect">
            <a:avLst/>
          </a:prstGeom>
          <a:ln w="0">
            <a:noFill/>
          </a:ln>
        </p:spPr>
      </p:pic>
      <p:sp>
        <p:nvSpPr>
          <p:cNvPr id="389" name="CustomShape 3"/>
          <p:cNvSpPr/>
          <p:nvPr/>
        </p:nvSpPr>
        <p:spPr>
          <a:xfrm>
            <a:off x="432720" y="1148040"/>
            <a:ext cx="10346760" cy="4874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Resource Wars – Water </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0" name="CustomShape 1"/>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License</a:t>
            </a:r>
            <a:endParaRPr b="0" lang="en-GB" sz="2400" spc="-1" strike="noStrike">
              <a:solidFill>
                <a:srgbClr val="000000"/>
              </a:solidFill>
              <a:latin typeface="Arial"/>
            </a:endParaRPr>
          </a:p>
        </p:txBody>
      </p:sp>
      <p:sp>
        <p:nvSpPr>
          <p:cNvPr id="311" name="CustomShape 2"/>
          <p:cNvSpPr/>
          <p:nvPr/>
        </p:nvSpPr>
        <p:spPr>
          <a:xfrm>
            <a:off x="335520" y="1268280"/>
            <a:ext cx="10737720" cy="50252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0" name="CustomShape 1"/>
          <p:cNvSpPr/>
          <p:nvPr/>
        </p:nvSpPr>
        <p:spPr>
          <a:xfrm>
            <a:off x="335520" y="4406760"/>
            <a:ext cx="10736280" cy="1345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Environmental Pollution</a:t>
            </a:r>
            <a:endParaRPr b="0" lang="en-GB" sz="3000" spc="-1" strike="noStrike">
              <a:solidFill>
                <a:srgbClr val="000000"/>
              </a:solidFill>
              <a:latin typeface="Arial"/>
            </a:endParaRPr>
          </a:p>
        </p:txBody>
      </p:sp>
      <p:sp>
        <p:nvSpPr>
          <p:cNvPr id="391" name="CustomShape 2"/>
          <p:cNvSpPr/>
          <p:nvPr/>
        </p:nvSpPr>
        <p:spPr>
          <a:xfrm>
            <a:off x="335520" y="2906640"/>
            <a:ext cx="10736280" cy="14832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2" name="CustomShape 1"/>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Environmental Pollution</a:t>
            </a:r>
            <a:endParaRPr b="0" lang="en-GB" sz="2400" spc="-1" strike="noStrike">
              <a:solidFill>
                <a:srgbClr val="000000"/>
              </a:solidFill>
              <a:latin typeface="Arial"/>
            </a:endParaRPr>
          </a:p>
        </p:txBody>
      </p:sp>
      <p:sp>
        <p:nvSpPr>
          <p:cNvPr id="393" name="CustomShape 2"/>
          <p:cNvSpPr/>
          <p:nvPr/>
        </p:nvSpPr>
        <p:spPr>
          <a:xfrm>
            <a:off x="335520" y="1268280"/>
            <a:ext cx="10737720" cy="502524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Pollution</a:t>
            </a:r>
            <a:r>
              <a:rPr b="0" i="1" lang="en-US" sz="1800" spc="-1" strike="noStrike">
                <a:solidFill>
                  <a:srgbClr val="000000"/>
                </a:solidFill>
                <a:latin typeface="DejaVu Sans"/>
                <a:ea typeface="DejaVu Sans"/>
              </a:rPr>
              <a:t>, also called </a:t>
            </a:r>
            <a:r>
              <a:rPr b="1" i="1" lang="en-US" sz="1800" spc="-1" strike="noStrike" u="sng">
                <a:solidFill>
                  <a:srgbClr val="000000"/>
                </a:solidFill>
                <a:uFillTx/>
                <a:latin typeface="DejaVu Sans"/>
                <a:ea typeface="DejaVu Sans"/>
              </a:rPr>
              <a:t>environmental pollution</a:t>
            </a:r>
            <a:r>
              <a:rPr b="0" i="1" lang="en-US" sz="1800" spc="-1" strike="noStrike">
                <a:solidFill>
                  <a:srgbClr val="000000"/>
                </a:solidFill>
                <a:latin typeface="DejaVu Sans"/>
                <a:ea typeface="DejaVu Sans"/>
              </a:rPr>
              <a:t>, the addition of any substance (solid, liquid, or gas) or any form of energy (such as heat, sound, or radioactivity) to the environment at a rate faster than it can be dispersed, diluted, decomposed, recycled, or stored in some harmless form. </a:t>
            </a: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The major kinds of pollution, usually classified by environment, are air pollution, water pollution, and land pollution.”</a:t>
            </a:r>
            <a:endParaRPr b="0" lang="en-GB" sz="1800" spc="-1" strike="noStrike">
              <a:solidFill>
                <a:srgbClr val="000000"/>
              </a:solidFill>
              <a:latin typeface="Arial"/>
            </a:endParaRPr>
          </a:p>
        </p:txBody>
      </p:sp>
      <p:sp>
        <p:nvSpPr>
          <p:cNvPr id="394" name="CustomShape 3"/>
          <p:cNvSpPr/>
          <p:nvPr/>
        </p:nvSpPr>
        <p:spPr>
          <a:xfrm>
            <a:off x="432720" y="1148040"/>
            <a:ext cx="10346760" cy="4874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Definition</a:t>
            </a:r>
            <a:endParaRPr b="0" lang="en-GB" sz="2200" spc="-1" strike="noStrike">
              <a:solidFill>
                <a:srgbClr val="000000"/>
              </a:solidFill>
              <a:latin typeface="Arial"/>
            </a:endParaRPr>
          </a:p>
        </p:txBody>
      </p:sp>
      <p:sp>
        <p:nvSpPr>
          <p:cNvPr id="395" name="CustomShape 4"/>
          <p:cNvSpPr/>
          <p:nvPr/>
        </p:nvSpPr>
        <p:spPr>
          <a:xfrm>
            <a:off x="361080" y="2926080"/>
            <a:ext cx="10786680" cy="20037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96" name="CustomShape 5"/>
          <p:cNvSpPr/>
          <p:nvPr/>
        </p:nvSpPr>
        <p:spPr>
          <a:xfrm>
            <a:off x="263520" y="6492240"/>
            <a:ext cx="1079244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DejaVu Sans"/>
                <a:ea typeface="Roboto"/>
              </a:rPr>
              <a:t>Nathanson, Jerry A.. "pollution". Encyclopedia Britannica, 22 Feb. 2022, https://www.britannica.com/science/pollution-environment. Accessed 11 April 2022.</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7" name="CustomShape 1"/>
          <p:cNvSpPr/>
          <p:nvPr/>
        </p:nvSpPr>
        <p:spPr>
          <a:xfrm>
            <a:off x="335520" y="764640"/>
            <a:ext cx="10739520" cy="490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Environmental Pollution</a:t>
            </a:r>
            <a:endParaRPr b="0" lang="en-GB" sz="2400" spc="-1" strike="noStrike">
              <a:solidFill>
                <a:srgbClr val="000000"/>
              </a:solidFill>
              <a:latin typeface="Arial"/>
            </a:endParaRPr>
          </a:p>
        </p:txBody>
      </p:sp>
      <p:sp>
        <p:nvSpPr>
          <p:cNvPr id="398" name="CustomShape 2"/>
          <p:cNvSpPr/>
          <p:nvPr/>
        </p:nvSpPr>
        <p:spPr>
          <a:xfrm>
            <a:off x="263520" y="6411600"/>
            <a:ext cx="7774200" cy="4006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1. "Landfill at Upernavik" by ulalume – https://www.flickr.com/photos/96649248@N00/43867280734 – </a:t>
            </a:r>
            <a:r>
              <a:rPr b="0" lang="en-US" sz="900" spc="-1" strike="noStrike" u="sng">
                <a:solidFill>
                  <a:srgbClr val="0000ff"/>
                </a:solidFill>
                <a:uFillTx/>
                <a:latin typeface="Roboto"/>
                <a:ea typeface="Roboto"/>
                <a:hlinkClick r:id="rId1"/>
              </a:rPr>
              <a:t>CC BY-NC-ND 2.0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defTabSz="914400">
              <a:lnSpc>
                <a:spcPct val="100000"/>
              </a:lnSpc>
            </a:pPr>
            <a:r>
              <a:rPr b="0" lang="en-US" sz="900" spc="-1" strike="noStrike">
                <a:solidFill>
                  <a:srgbClr val="a6a6a6"/>
                </a:solidFill>
                <a:latin typeface="Roboto"/>
                <a:ea typeface="Roboto"/>
              </a:rPr>
              <a:t>2. Christian Hüpfer – https://flic.kr/p/aKXw2F – </a:t>
            </a:r>
            <a:r>
              <a:rPr b="0" lang="en-US" sz="900" spc="-1" strike="noStrike" u="sng">
                <a:solidFill>
                  <a:srgbClr val="0000ff"/>
                </a:solidFill>
                <a:uFillTx/>
                <a:latin typeface="Roboto"/>
                <a:ea typeface="Roboto"/>
                <a:hlinkClick r:id="rId2"/>
              </a:rPr>
              <a:t>CC BY-SA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399" name="Grafik 257" descr=""/>
          <p:cNvPicPr/>
          <p:nvPr/>
        </p:nvPicPr>
        <p:blipFill>
          <a:blip r:embed="rId3"/>
          <a:stretch/>
        </p:blipFill>
        <p:spPr>
          <a:xfrm>
            <a:off x="548640" y="1645920"/>
            <a:ext cx="5111280" cy="3831480"/>
          </a:xfrm>
          <a:prstGeom prst="rect">
            <a:avLst/>
          </a:prstGeom>
          <a:ln w="0">
            <a:noFill/>
          </a:ln>
        </p:spPr>
      </p:pic>
      <p:pic>
        <p:nvPicPr>
          <p:cNvPr id="400" name="Grafik 258" descr=""/>
          <p:cNvPicPr/>
          <p:nvPr/>
        </p:nvPicPr>
        <p:blipFill>
          <a:blip r:embed="rId4"/>
          <a:stretch/>
        </p:blipFill>
        <p:spPr>
          <a:xfrm>
            <a:off x="6035040" y="2661120"/>
            <a:ext cx="4946760" cy="3273480"/>
          </a:xfrm>
          <a:prstGeom prst="rect">
            <a:avLst/>
          </a:prstGeom>
          <a:ln w="0">
            <a:noFill/>
          </a:ln>
        </p:spPr>
      </p:pic>
      <p:sp>
        <p:nvSpPr>
          <p:cNvPr id="401" name="CustomShape 3"/>
          <p:cNvSpPr/>
          <p:nvPr/>
        </p:nvSpPr>
        <p:spPr>
          <a:xfrm>
            <a:off x="432720" y="1148040"/>
            <a:ext cx="10348560" cy="4892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Waste </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2" name="CustomShape 1"/>
          <p:cNvSpPr/>
          <p:nvPr/>
        </p:nvSpPr>
        <p:spPr>
          <a:xfrm>
            <a:off x="335520" y="764640"/>
            <a:ext cx="10739520" cy="490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Environmental Pollution</a:t>
            </a:r>
            <a:endParaRPr b="0" lang="en-GB" sz="2400" spc="-1" strike="noStrike">
              <a:solidFill>
                <a:srgbClr val="000000"/>
              </a:solidFill>
              <a:latin typeface="Arial"/>
            </a:endParaRPr>
          </a:p>
        </p:txBody>
      </p:sp>
      <p:sp>
        <p:nvSpPr>
          <p:cNvPr id="403" name="CustomShape 2"/>
          <p:cNvSpPr/>
          <p:nvPr/>
        </p:nvSpPr>
        <p:spPr>
          <a:xfrm>
            <a:off x="335520" y="1268280"/>
            <a:ext cx="5873760" cy="43009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46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3 of the 10 dirtiest European coal plants are located in Poland</a:t>
            </a:r>
            <a:endParaRPr b="0" lang="en-GB" sz="1800" spc="-1" strike="noStrike">
              <a:solidFill>
                <a:srgbClr val="000000"/>
              </a:solidFill>
              <a:latin typeface="Arial"/>
            </a:endParaRPr>
          </a:p>
          <a:p>
            <a:pPr marL="195120" indent="-1846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 which country/countries are the other 7 dirtiest coal plants located?</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lvl="1" marL="432000" indent="-20952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7 of the 10 dirtiest European coal plants are located in </a:t>
            </a:r>
            <a:r>
              <a:rPr b="1" lang="en-US" sz="1800" spc="-1" strike="noStrike">
                <a:solidFill>
                  <a:srgbClr val="000000"/>
                </a:solidFill>
                <a:latin typeface="DejaVu Sans"/>
                <a:ea typeface="DejaVu Sans"/>
              </a:rPr>
              <a:t>GERMANY</a:t>
            </a:r>
            <a:endParaRPr b="0" lang="en-GB" sz="1800" spc="-1" strike="noStrike">
              <a:solidFill>
                <a:srgbClr val="000000"/>
              </a:solidFill>
              <a:latin typeface="Arial"/>
            </a:endParaRPr>
          </a:p>
        </p:txBody>
      </p:sp>
      <p:sp>
        <p:nvSpPr>
          <p:cNvPr id="404" name="CustomShape 3"/>
          <p:cNvSpPr/>
          <p:nvPr/>
        </p:nvSpPr>
        <p:spPr>
          <a:xfrm>
            <a:off x="4206240" y="721800"/>
            <a:ext cx="1086120" cy="335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405" name="Grafik 263" descr=""/>
          <p:cNvPicPr/>
          <p:nvPr/>
        </p:nvPicPr>
        <p:blipFill>
          <a:blip r:embed="rId1"/>
          <a:stretch/>
        </p:blipFill>
        <p:spPr>
          <a:xfrm>
            <a:off x="6949440" y="914400"/>
            <a:ext cx="3941280" cy="2836080"/>
          </a:xfrm>
          <a:prstGeom prst="rect">
            <a:avLst/>
          </a:prstGeom>
          <a:ln w="0">
            <a:noFill/>
          </a:ln>
        </p:spPr>
      </p:pic>
      <p:pic>
        <p:nvPicPr>
          <p:cNvPr id="406" name="Grafik 264" descr=""/>
          <p:cNvPicPr/>
          <p:nvPr/>
        </p:nvPicPr>
        <p:blipFill>
          <a:blip r:embed="rId2"/>
          <a:stretch/>
        </p:blipFill>
        <p:spPr>
          <a:xfrm>
            <a:off x="6949440" y="3931920"/>
            <a:ext cx="3969000" cy="2643120"/>
          </a:xfrm>
          <a:prstGeom prst="rect">
            <a:avLst/>
          </a:prstGeom>
          <a:ln w="0">
            <a:noFill/>
          </a:ln>
        </p:spPr>
      </p:pic>
      <p:sp>
        <p:nvSpPr>
          <p:cNvPr id="407" name="CustomShape 4"/>
          <p:cNvSpPr/>
          <p:nvPr/>
        </p:nvSpPr>
        <p:spPr>
          <a:xfrm>
            <a:off x="263520" y="6265440"/>
            <a:ext cx="7774200" cy="5382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1. https://ember-climate.org/insights/research/top-10-emitters-in-the-eu-ets-2021/</a:t>
            </a:r>
            <a:endParaRPr b="0" lang="en-GB" sz="900" spc="-1" strike="noStrike">
              <a:solidFill>
                <a:srgbClr val="000000"/>
              </a:solidFill>
              <a:latin typeface="Arial"/>
            </a:endParaRPr>
          </a:p>
          <a:p>
            <a:pPr defTabSz="914400">
              <a:lnSpc>
                <a:spcPct val="100000"/>
              </a:lnSpc>
            </a:pPr>
            <a:r>
              <a:rPr b="0" lang="en-US" sz="900" spc="-1" strike="noStrike">
                <a:solidFill>
                  <a:srgbClr val="a6a6a6"/>
                </a:solidFill>
                <a:latin typeface="Roboto"/>
                <a:ea typeface="Roboto"/>
              </a:rPr>
              <a:t>2. John Englart – https://www.flickr.com/photos/takver/11308053925/ – </a:t>
            </a:r>
            <a:r>
              <a:rPr b="0" lang="en-US" sz="900" spc="-1" strike="noStrike" u="sng">
                <a:solidFill>
                  <a:srgbClr val="0000ff"/>
                </a:solidFill>
                <a:uFillTx/>
                <a:latin typeface="Roboto"/>
                <a:ea typeface="Roboto"/>
                <a:hlinkClick r:id="rId3"/>
              </a:rPr>
              <a:t>CC BY-SA 2.0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defTabSz="914400">
              <a:lnSpc>
                <a:spcPct val="100000"/>
              </a:lnSpc>
            </a:pPr>
            <a:r>
              <a:rPr b="0" lang="en-US" sz="900" spc="-1" strike="noStrike">
                <a:solidFill>
                  <a:srgbClr val="a6a6a6"/>
                </a:solidFill>
                <a:latin typeface="Roboto"/>
                <a:ea typeface="Roboto"/>
              </a:rPr>
              <a:t>3. John Englart – https://www.flickr.com/photos/takver/51658831095/ – </a:t>
            </a:r>
            <a:r>
              <a:rPr b="0" lang="en-US" sz="900" spc="-1" strike="noStrike" u="sng">
                <a:solidFill>
                  <a:srgbClr val="0000ff"/>
                </a:solidFill>
                <a:uFillTx/>
                <a:latin typeface="Roboto"/>
                <a:ea typeface="Roboto"/>
                <a:hlinkClick r:id="rId4"/>
              </a:rPr>
              <a:t>CC BY-SA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408" name="CustomShape 5"/>
          <p:cNvSpPr/>
          <p:nvPr/>
        </p:nvSpPr>
        <p:spPr>
          <a:xfrm>
            <a:off x="432720" y="1148040"/>
            <a:ext cx="10348560" cy="4892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Fossil Fuels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9" name="CustomShape 1"/>
          <p:cNvSpPr/>
          <p:nvPr/>
        </p:nvSpPr>
        <p:spPr>
          <a:xfrm>
            <a:off x="335520" y="764640"/>
            <a:ext cx="10740960" cy="491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Environmental Pollution</a:t>
            </a:r>
            <a:endParaRPr b="0" lang="en-GB" sz="2400" spc="-1" strike="noStrike">
              <a:solidFill>
                <a:srgbClr val="000000"/>
              </a:solidFill>
              <a:latin typeface="Arial"/>
            </a:endParaRPr>
          </a:p>
        </p:txBody>
      </p:sp>
      <p:pic>
        <p:nvPicPr>
          <p:cNvPr id="410" name="Grafik 3_1" descr=""/>
          <p:cNvPicPr/>
          <p:nvPr/>
        </p:nvPicPr>
        <p:blipFill>
          <a:blip r:embed="rId1"/>
          <a:stretch/>
        </p:blipFill>
        <p:spPr>
          <a:xfrm>
            <a:off x="516600" y="1917360"/>
            <a:ext cx="5840280" cy="3011760"/>
          </a:xfrm>
          <a:prstGeom prst="rect">
            <a:avLst/>
          </a:prstGeom>
          <a:ln w="0">
            <a:noFill/>
          </a:ln>
        </p:spPr>
      </p:pic>
      <p:sp>
        <p:nvSpPr>
          <p:cNvPr id="411" name="CustomShape 2"/>
          <p:cNvSpPr/>
          <p:nvPr/>
        </p:nvSpPr>
        <p:spPr>
          <a:xfrm>
            <a:off x="432720" y="1148040"/>
            <a:ext cx="10348560" cy="4892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Horrible Waste Management – Example 1</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2" name="CustomShape 1"/>
          <p:cNvSpPr/>
          <p:nvPr/>
        </p:nvSpPr>
        <p:spPr>
          <a:xfrm>
            <a:off x="335520" y="764640"/>
            <a:ext cx="10740960" cy="491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Environmental Pollution</a:t>
            </a:r>
            <a:endParaRPr b="0" lang="en-GB" sz="2400" spc="-1" strike="noStrike">
              <a:solidFill>
                <a:srgbClr val="000000"/>
              </a:solidFill>
              <a:latin typeface="Arial"/>
            </a:endParaRPr>
          </a:p>
        </p:txBody>
      </p:sp>
      <p:sp>
        <p:nvSpPr>
          <p:cNvPr id="413" name="CustomShape 2"/>
          <p:cNvSpPr/>
          <p:nvPr/>
        </p:nvSpPr>
        <p:spPr>
          <a:xfrm>
            <a:off x="263520" y="6411600"/>
            <a:ext cx="108730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"Nuclear waste" by aaadrian365 is licensed with CC BY-NC 2.0. To view a copy of this license, visit </a:t>
            </a:r>
            <a:r>
              <a:rPr b="0" lang="en-US" sz="900" spc="-1" strike="noStrike" u="sng">
                <a:solidFill>
                  <a:srgbClr val="0000ff"/>
                </a:solidFill>
                <a:uFillTx/>
                <a:latin typeface="Roboto"/>
                <a:ea typeface="Roboto"/>
                <a:hlinkClick r:id="rId1"/>
              </a:rPr>
              <a:t>https://creativecommons.org/licenses/by-nc/2.0/</a:t>
            </a:r>
            <a:endParaRPr b="0" lang="en-GB" sz="900" spc="-1" strike="noStrike">
              <a:solidFill>
                <a:srgbClr val="000000"/>
              </a:solidFill>
              <a:latin typeface="Arial"/>
            </a:endParaRPr>
          </a:p>
        </p:txBody>
      </p:sp>
      <p:pic>
        <p:nvPicPr>
          <p:cNvPr id="414" name="Grafik 3_0" descr=""/>
          <p:cNvPicPr/>
          <p:nvPr/>
        </p:nvPicPr>
        <p:blipFill>
          <a:blip r:embed="rId2"/>
          <a:stretch/>
        </p:blipFill>
        <p:spPr>
          <a:xfrm>
            <a:off x="516600" y="1917360"/>
            <a:ext cx="5840280" cy="3011760"/>
          </a:xfrm>
          <a:prstGeom prst="rect">
            <a:avLst/>
          </a:prstGeom>
          <a:ln w="0">
            <a:noFill/>
          </a:ln>
        </p:spPr>
      </p:pic>
      <p:pic>
        <p:nvPicPr>
          <p:cNvPr id="415" name="Grafik 273" descr=""/>
          <p:cNvPicPr/>
          <p:nvPr/>
        </p:nvPicPr>
        <p:blipFill>
          <a:blip r:embed="rId3"/>
          <a:stretch/>
        </p:blipFill>
        <p:spPr>
          <a:xfrm>
            <a:off x="6701400" y="1674360"/>
            <a:ext cx="4512600" cy="3635640"/>
          </a:xfrm>
          <a:prstGeom prst="rect">
            <a:avLst/>
          </a:prstGeom>
          <a:ln w="0">
            <a:noFill/>
          </a:ln>
        </p:spPr>
      </p:pic>
      <p:sp>
        <p:nvSpPr>
          <p:cNvPr id="416" name="CustomShape 3"/>
          <p:cNvSpPr/>
          <p:nvPr/>
        </p:nvSpPr>
        <p:spPr>
          <a:xfrm>
            <a:off x="432720" y="1148040"/>
            <a:ext cx="10348560" cy="4892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Horrible Waste Management – Example 1</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7" name="CustomShape 1"/>
          <p:cNvSpPr/>
          <p:nvPr/>
        </p:nvSpPr>
        <p:spPr>
          <a:xfrm>
            <a:off x="335520" y="764640"/>
            <a:ext cx="10740960" cy="491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Environmental Pollution</a:t>
            </a:r>
            <a:endParaRPr b="0" lang="en-GB" sz="2400" spc="-1" strike="noStrike">
              <a:solidFill>
                <a:srgbClr val="000000"/>
              </a:solidFill>
              <a:latin typeface="Arial"/>
            </a:endParaRPr>
          </a:p>
        </p:txBody>
      </p:sp>
      <p:sp>
        <p:nvSpPr>
          <p:cNvPr id="418" name="CustomShape 2"/>
          <p:cNvSpPr/>
          <p:nvPr/>
        </p:nvSpPr>
        <p:spPr>
          <a:xfrm>
            <a:off x="263520" y="6411600"/>
            <a:ext cx="1087308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u="sng">
                <a:solidFill>
                  <a:srgbClr val="0000ff"/>
                </a:solidFill>
                <a:uFillTx/>
                <a:latin typeface="DejaVu Sans"/>
                <a:ea typeface="Roboto"/>
                <a:hlinkClick r:id="rId1"/>
              </a:rPr>
              <a:t>https://www.spiegel.de/wissenschaft/technik/endlager-suche-was-wie-viel-und-wohin-damit-die-deutsche-atommuell-bilanz-a-7a153ba3-029a-4e55-adaf-3312b7427d9e</a:t>
            </a:r>
            <a:endParaRPr b="0" lang="en-GB" sz="900" spc="-1" strike="noStrike">
              <a:solidFill>
                <a:srgbClr val="000000"/>
              </a:solidFill>
              <a:latin typeface="Arial"/>
            </a:endParaRPr>
          </a:p>
        </p:txBody>
      </p:sp>
      <p:sp>
        <p:nvSpPr>
          <p:cNvPr id="419" name="CustomShape 3"/>
          <p:cNvSpPr/>
          <p:nvPr/>
        </p:nvSpPr>
        <p:spPr>
          <a:xfrm>
            <a:off x="335520" y="1268640"/>
            <a:ext cx="10740960" cy="50284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defTabSz="914400">
              <a:lnSpc>
                <a:spcPct val="100000"/>
              </a:lnSpc>
              <a:spcBef>
                <a:spcPts val="360"/>
              </a:spcBef>
            </a:pPr>
            <a:endParaRPr b="0" lang="en-GB" sz="1800" spc="-1" strike="noStrike">
              <a:solidFill>
                <a:srgbClr val="000000"/>
              </a:solidFill>
              <a:latin typeface="Arial"/>
            </a:endParaRPr>
          </a:p>
          <a:p>
            <a:pPr marL="360" algn="ctr" defTabSz="914400">
              <a:lnSpc>
                <a:spcPct val="100000"/>
              </a:lnSpc>
              <a:spcBef>
                <a:spcPts val="360"/>
              </a:spcBef>
            </a:pPr>
            <a:endParaRPr b="0" lang="en-GB" sz="1800" spc="-1" strike="noStrike">
              <a:solidFill>
                <a:srgbClr val="000000"/>
              </a:solidFill>
              <a:latin typeface="Arial"/>
            </a:endParaRPr>
          </a:p>
          <a:p>
            <a:pPr marL="360" algn="ctr" defTabSz="914400">
              <a:lnSpc>
                <a:spcPct val="100000"/>
              </a:lnSpc>
              <a:spcBef>
                <a:spcPts val="360"/>
              </a:spcBef>
            </a:pPr>
            <a:r>
              <a:rPr b="1" lang="en-US" sz="2800" spc="-1" strike="noStrike">
                <a:solidFill>
                  <a:srgbClr val="ffffff"/>
                </a:solidFill>
                <a:latin typeface="DejaVu Sans"/>
                <a:ea typeface="DejaVu Sans"/>
              </a:rPr>
              <a:t> → </a:t>
            </a:r>
            <a:r>
              <a:rPr b="1" lang="en-US" sz="2800" spc="-1" strike="noStrike">
                <a:solidFill>
                  <a:srgbClr val="ffffff"/>
                </a:solidFill>
                <a:latin typeface="DejaVu Sans"/>
                <a:ea typeface="DejaVu Sans"/>
              </a:rPr>
              <a:t>40,000 generations will have to live with the waste</a:t>
            </a:r>
            <a:endParaRPr b="0" lang="en-GB" sz="2800" spc="-1" strike="noStrike">
              <a:solidFill>
                <a:srgbClr val="000000"/>
              </a:solidFill>
              <a:latin typeface="Arial"/>
            </a:endParaRPr>
          </a:p>
        </p:txBody>
      </p:sp>
      <p:sp>
        <p:nvSpPr>
          <p:cNvPr id="420" name="CustomShape 4"/>
          <p:cNvSpPr/>
          <p:nvPr/>
        </p:nvSpPr>
        <p:spPr>
          <a:xfrm>
            <a:off x="865440" y="2859120"/>
            <a:ext cx="9919800" cy="18716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3240" algn="ctr" defTabSz="914400">
              <a:lnSpc>
                <a:spcPct val="100000"/>
              </a:lnSpc>
            </a:pPr>
            <a:r>
              <a:rPr b="1" lang="en-US" sz="2400" spc="-1" strike="noStrike">
                <a:solidFill>
                  <a:srgbClr val="595959"/>
                </a:solidFill>
                <a:latin typeface="DejaVu Sans"/>
                <a:ea typeface="DejaVu Sans"/>
              </a:rPr>
              <a:t>→ </a:t>
            </a:r>
            <a:r>
              <a:rPr b="1" lang="en-US" sz="2400" spc="-1" strike="noStrike">
                <a:solidFill>
                  <a:srgbClr val="595959"/>
                </a:solidFill>
                <a:latin typeface="DejaVu Sans"/>
                <a:ea typeface="DejaVu Sans"/>
              </a:rPr>
              <a:t>2 generations profited from cheap nuclear energy</a:t>
            </a:r>
            <a:endParaRPr b="0" lang="en-GB" sz="2400" spc="-1" strike="noStrike">
              <a:solidFill>
                <a:srgbClr val="000000"/>
              </a:solidFill>
              <a:latin typeface="Arial"/>
            </a:endParaRPr>
          </a:p>
          <a:p>
            <a:pPr marL="3240" algn="ctr" defTabSz="914400">
              <a:lnSpc>
                <a:spcPct val="100000"/>
              </a:lnSpc>
            </a:pPr>
            <a:endParaRPr b="0" lang="en-GB" sz="2400" spc="-1" strike="noStrike">
              <a:solidFill>
                <a:srgbClr val="000000"/>
              </a:solidFill>
              <a:latin typeface="Arial"/>
            </a:endParaRPr>
          </a:p>
        </p:txBody>
      </p:sp>
      <p:sp>
        <p:nvSpPr>
          <p:cNvPr id="421" name="CustomShape 5"/>
          <p:cNvSpPr/>
          <p:nvPr/>
        </p:nvSpPr>
        <p:spPr>
          <a:xfrm>
            <a:off x="432720" y="1148040"/>
            <a:ext cx="10348560" cy="4892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Horrible Waste Management – Example 1</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2" name="CustomShape 1"/>
          <p:cNvSpPr/>
          <p:nvPr/>
        </p:nvSpPr>
        <p:spPr>
          <a:xfrm>
            <a:off x="335520" y="764640"/>
            <a:ext cx="10740960" cy="491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Environmental Pollution</a:t>
            </a:r>
            <a:endParaRPr b="0" lang="en-GB" sz="2400" spc="-1" strike="noStrike">
              <a:solidFill>
                <a:srgbClr val="000000"/>
              </a:solidFill>
              <a:latin typeface="Arial"/>
            </a:endParaRPr>
          </a:p>
        </p:txBody>
      </p:sp>
      <p:sp>
        <p:nvSpPr>
          <p:cNvPr id="423" name="CustomShape 2"/>
          <p:cNvSpPr/>
          <p:nvPr/>
        </p:nvSpPr>
        <p:spPr>
          <a:xfrm>
            <a:off x="335520" y="1268640"/>
            <a:ext cx="10740960" cy="50284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defTabSz="914400">
              <a:lnSpc>
                <a:spcPct val="100000"/>
              </a:lnSpc>
              <a:spcBef>
                <a:spcPts val="360"/>
              </a:spcBef>
            </a:pPr>
            <a:endParaRPr b="0" lang="en-GB" sz="1800" spc="-1" strike="noStrike">
              <a:solidFill>
                <a:srgbClr val="000000"/>
              </a:solidFill>
              <a:latin typeface="Arial"/>
            </a:endParaRPr>
          </a:p>
          <a:p>
            <a:pPr marL="360" algn="ctr" defTabSz="914400">
              <a:lnSpc>
                <a:spcPct val="100000"/>
              </a:lnSpc>
              <a:spcBef>
                <a:spcPts val="360"/>
              </a:spcBef>
            </a:pPr>
            <a:endParaRPr b="0" lang="en-GB" sz="1800" spc="-1" strike="noStrike">
              <a:solidFill>
                <a:srgbClr val="000000"/>
              </a:solidFill>
              <a:latin typeface="Arial"/>
            </a:endParaRPr>
          </a:p>
          <a:p>
            <a:pPr marL="360" algn="ctr" defTabSz="914400">
              <a:lnSpc>
                <a:spcPct val="100000"/>
              </a:lnSpc>
              <a:spcBef>
                <a:spcPts val="360"/>
              </a:spcBef>
            </a:pPr>
            <a:r>
              <a:rPr b="1" lang="en-US" sz="2800" spc="-1" strike="noStrike">
                <a:solidFill>
                  <a:srgbClr val="ffffff"/>
                </a:solidFill>
                <a:latin typeface="DejaVu Sans"/>
                <a:ea typeface="DejaVu Sans"/>
              </a:rPr>
              <a:t> → </a:t>
            </a:r>
            <a:r>
              <a:rPr b="1" lang="en-US" sz="2800" spc="-1" strike="noStrike">
                <a:solidFill>
                  <a:srgbClr val="ffffff"/>
                </a:solidFill>
                <a:latin typeface="DejaVu Sans"/>
                <a:ea typeface="DejaVu Sans"/>
              </a:rPr>
              <a:t>40,000 generations will have to live with the waste</a:t>
            </a:r>
            <a:endParaRPr b="0" lang="en-GB" sz="2800" spc="-1" strike="noStrike">
              <a:solidFill>
                <a:srgbClr val="000000"/>
              </a:solidFill>
              <a:latin typeface="Arial"/>
            </a:endParaRPr>
          </a:p>
        </p:txBody>
      </p:sp>
      <p:sp>
        <p:nvSpPr>
          <p:cNvPr id="424" name="CustomShape 3"/>
          <p:cNvSpPr/>
          <p:nvPr/>
        </p:nvSpPr>
        <p:spPr>
          <a:xfrm>
            <a:off x="865440" y="2859120"/>
            <a:ext cx="9919800" cy="18716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3240" algn="ctr" defTabSz="914400">
              <a:lnSpc>
                <a:spcPct val="100000"/>
              </a:lnSpc>
            </a:pPr>
            <a:r>
              <a:rPr b="1" lang="en-US" sz="2400" spc="-1" strike="noStrike">
                <a:solidFill>
                  <a:srgbClr val="595959"/>
                </a:solidFill>
                <a:latin typeface="DejaVu Sans"/>
                <a:ea typeface="DejaVu Sans"/>
              </a:rPr>
              <a:t>→ </a:t>
            </a:r>
            <a:r>
              <a:rPr b="1" lang="en-US" sz="2400" spc="-1" strike="noStrike">
                <a:solidFill>
                  <a:srgbClr val="595959"/>
                </a:solidFill>
                <a:latin typeface="DejaVu Sans"/>
                <a:ea typeface="DejaVu Sans"/>
              </a:rPr>
              <a:t>2 generations profited from cheap nuclear energy</a:t>
            </a:r>
            <a:endParaRPr b="0" lang="en-GB" sz="2400" spc="-1" strike="noStrike">
              <a:solidFill>
                <a:srgbClr val="000000"/>
              </a:solidFill>
              <a:latin typeface="Arial"/>
            </a:endParaRPr>
          </a:p>
          <a:p>
            <a:pPr marL="3240" algn="ctr" defTabSz="914400">
              <a:lnSpc>
                <a:spcPct val="100000"/>
              </a:lnSpc>
            </a:pPr>
            <a:r>
              <a:rPr b="1" lang="en-US" sz="2400" spc="-1" strike="noStrike">
                <a:solidFill>
                  <a:srgbClr val="595959"/>
                </a:solidFill>
                <a:latin typeface="DejaVu Sans"/>
                <a:ea typeface="DejaVu Sans"/>
              </a:rPr>
              <a:t> → </a:t>
            </a:r>
            <a:r>
              <a:rPr b="1" lang="en-US" sz="2400" spc="-1" strike="noStrike">
                <a:solidFill>
                  <a:srgbClr val="595959"/>
                </a:solidFill>
                <a:latin typeface="DejaVu Sans"/>
                <a:ea typeface="DejaVu Sans"/>
              </a:rPr>
              <a:t>40,000 generation will have to live with the waste</a:t>
            </a:r>
            <a:endParaRPr b="0" lang="en-GB" sz="2400" spc="-1" strike="noStrike">
              <a:solidFill>
                <a:srgbClr val="000000"/>
              </a:solidFill>
              <a:latin typeface="Arial"/>
            </a:endParaRPr>
          </a:p>
        </p:txBody>
      </p:sp>
      <p:sp>
        <p:nvSpPr>
          <p:cNvPr id="425" name="CustomShape 4"/>
          <p:cNvSpPr/>
          <p:nvPr/>
        </p:nvSpPr>
        <p:spPr>
          <a:xfrm>
            <a:off x="263520" y="6411600"/>
            <a:ext cx="1087308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u="sng">
                <a:solidFill>
                  <a:srgbClr val="0000ff"/>
                </a:solidFill>
                <a:uFillTx/>
                <a:latin typeface="DejaVu Sans"/>
                <a:ea typeface="Roboto"/>
                <a:hlinkClick r:id="rId1"/>
              </a:rPr>
              <a:t>https://www.spiegel.de/wissenschaft/technik/endlager-suche-was-wie-viel-und-wohin-damit-die-deutsche-atommuell-bilanz-a-7a153ba3-029a-4e55-adaf-3312b7427d9e</a:t>
            </a:r>
            <a:endParaRPr b="0" lang="en-GB" sz="900" spc="-1" strike="noStrike">
              <a:solidFill>
                <a:srgbClr val="000000"/>
              </a:solidFill>
              <a:latin typeface="Arial"/>
            </a:endParaRPr>
          </a:p>
        </p:txBody>
      </p:sp>
      <p:sp>
        <p:nvSpPr>
          <p:cNvPr id="426" name="CustomShape 5"/>
          <p:cNvSpPr/>
          <p:nvPr/>
        </p:nvSpPr>
        <p:spPr>
          <a:xfrm>
            <a:off x="432720" y="1148040"/>
            <a:ext cx="10348560" cy="4892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Horrible Waste Management – Example 1</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7" name="CustomShape 1"/>
          <p:cNvSpPr/>
          <p:nvPr/>
        </p:nvSpPr>
        <p:spPr>
          <a:xfrm>
            <a:off x="335520" y="764640"/>
            <a:ext cx="10740960" cy="491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Environmental Pollution</a:t>
            </a:r>
            <a:endParaRPr b="0" lang="en-GB" sz="2400" spc="-1" strike="noStrike">
              <a:solidFill>
                <a:srgbClr val="000000"/>
              </a:solidFill>
              <a:latin typeface="Arial"/>
            </a:endParaRPr>
          </a:p>
        </p:txBody>
      </p:sp>
      <p:pic>
        <p:nvPicPr>
          <p:cNvPr id="428" name="Grafik 286" descr=""/>
          <p:cNvPicPr/>
          <p:nvPr/>
        </p:nvPicPr>
        <p:blipFill>
          <a:blip r:embed="rId1"/>
          <a:stretch/>
        </p:blipFill>
        <p:spPr>
          <a:xfrm>
            <a:off x="2514600" y="1734840"/>
            <a:ext cx="5299560" cy="3972960"/>
          </a:xfrm>
          <a:prstGeom prst="rect">
            <a:avLst/>
          </a:prstGeom>
          <a:ln w="0">
            <a:noFill/>
          </a:ln>
        </p:spPr>
      </p:pic>
      <p:sp>
        <p:nvSpPr>
          <p:cNvPr id="429" name="CustomShape 2"/>
          <p:cNvSpPr/>
          <p:nvPr/>
        </p:nvSpPr>
        <p:spPr>
          <a:xfrm>
            <a:off x="263520" y="6051600"/>
            <a:ext cx="108730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"Pollution Plastique" by Mouenthias is licensed with CC BY-SA 4.0. To view a copy of this license, visit </a:t>
            </a:r>
            <a:r>
              <a:rPr b="0" lang="en-US" sz="900" spc="-1" strike="noStrike" u="sng">
                <a:solidFill>
                  <a:srgbClr val="0000ff"/>
                </a:solidFill>
                <a:uFillTx/>
                <a:latin typeface="Roboto"/>
                <a:ea typeface="Roboto"/>
                <a:hlinkClick r:id="rId2"/>
              </a:rPr>
              <a:t>https://creativecommons.org/licenses/by-sa/4.0/</a:t>
            </a:r>
            <a:endParaRPr b="0" lang="en-GB" sz="900" spc="-1" strike="noStrike">
              <a:solidFill>
                <a:srgbClr val="000000"/>
              </a:solidFill>
              <a:latin typeface="Arial"/>
            </a:endParaRPr>
          </a:p>
        </p:txBody>
      </p:sp>
      <p:sp>
        <p:nvSpPr>
          <p:cNvPr id="430" name="CustomShape 3"/>
          <p:cNvSpPr/>
          <p:nvPr/>
        </p:nvSpPr>
        <p:spPr>
          <a:xfrm>
            <a:off x="432720" y="1148040"/>
            <a:ext cx="10348560" cy="4892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Horrible Waste Management – Example 2</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1" name="CustomShape 1"/>
          <p:cNvSpPr/>
          <p:nvPr/>
        </p:nvSpPr>
        <p:spPr>
          <a:xfrm>
            <a:off x="335520" y="764640"/>
            <a:ext cx="10740960" cy="491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Environmental Pollution</a:t>
            </a:r>
            <a:endParaRPr b="0" lang="en-GB" sz="2400" spc="-1" strike="noStrike">
              <a:solidFill>
                <a:srgbClr val="000000"/>
              </a:solidFill>
              <a:latin typeface="Arial"/>
            </a:endParaRPr>
          </a:p>
        </p:txBody>
      </p:sp>
      <p:sp>
        <p:nvSpPr>
          <p:cNvPr id="432" name="CustomShape 2"/>
          <p:cNvSpPr/>
          <p:nvPr/>
        </p:nvSpPr>
        <p:spPr>
          <a:xfrm>
            <a:off x="263520" y="6411600"/>
            <a:ext cx="74113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de-DE" sz="900" spc="-1" strike="noStrike">
                <a:solidFill>
                  <a:srgbClr val="a6a6a6"/>
                </a:solidFill>
                <a:latin typeface="Roboto"/>
                <a:ea typeface="Roboto"/>
              </a:rPr>
              <a:t>Wijnand de Wit and Nathan Bigaud for the WWF (2019) – No Plastic in Nature: </a:t>
            </a:r>
            <a:r>
              <a:rPr b="0" lang="en-US" sz="900" spc="-1" strike="noStrike">
                <a:solidFill>
                  <a:srgbClr val="a6a6a6"/>
                </a:solidFill>
                <a:latin typeface="Roboto"/>
                <a:ea typeface="Roboto"/>
              </a:rPr>
              <a:t>Assessing Plastic Ingestion from Nature to People.</a:t>
            </a:r>
            <a:r>
              <a:rPr b="0" lang="de-DE" sz="900" spc="-1" strike="noStrike">
                <a:solidFill>
                  <a:srgbClr val="a6a6a6"/>
                </a:solidFill>
                <a:latin typeface="Roboto"/>
                <a:ea typeface="Roboto"/>
              </a:rPr>
              <a:t> </a:t>
            </a:r>
            <a:endParaRPr b="0" lang="en-GB" sz="900" spc="-1" strike="noStrike">
              <a:solidFill>
                <a:srgbClr val="000000"/>
              </a:solidFill>
              <a:latin typeface="Arial"/>
            </a:endParaRPr>
          </a:p>
        </p:txBody>
      </p:sp>
      <p:sp>
        <p:nvSpPr>
          <p:cNvPr id="433" name="CustomShape 3"/>
          <p:cNvSpPr/>
          <p:nvPr/>
        </p:nvSpPr>
        <p:spPr>
          <a:xfrm>
            <a:off x="335520" y="1268280"/>
            <a:ext cx="2877480" cy="50284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1160" defTabSz="9144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We are consuming about 2000 tiny pieces of plastic every week.</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marL="360" defTabSz="914400">
              <a:lnSpc>
                <a:spcPct val="100000"/>
              </a:lnSpc>
              <a:spcBef>
                <a:spcPts val="360"/>
              </a:spcBef>
            </a:pPr>
            <a:r>
              <a:rPr b="0" lang="en-US" sz="1800" spc="-1" strike="noStrike">
                <a:solidFill>
                  <a:srgbClr val="ffffff"/>
                </a:solidFill>
                <a:latin typeface="DejaVu Sans"/>
                <a:ea typeface="DejaVu Sans"/>
              </a:rPr>
              <a:t>That is a credit card every week!</a:t>
            </a:r>
            <a:endParaRPr b="0" lang="en-GB" sz="1800" spc="-1" strike="noStrike">
              <a:solidFill>
                <a:srgbClr val="000000"/>
              </a:solidFill>
              <a:latin typeface="Arial"/>
            </a:endParaRPr>
          </a:p>
          <a:p>
            <a:pPr marL="360" defTabSz="914400">
              <a:lnSpc>
                <a:spcPct val="100000"/>
              </a:lnSpc>
              <a:spcBef>
                <a:spcPts val="360"/>
              </a:spcBef>
            </a:pPr>
            <a:endParaRPr b="0" lang="en-GB" sz="1800" spc="-1" strike="noStrike">
              <a:solidFill>
                <a:srgbClr val="000000"/>
              </a:solidFill>
              <a:latin typeface="Arial"/>
            </a:endParaRPr>
          </a:p>
          <a:p>
            <a:pPr marL="360" defTabSz="914400">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That’s approximately 21 grams a month, or just over 250 grams a year.</a:t>
            </a:r>
            <a:endParaRPr b="0" lang="en-GB" sz="1800" spc="-1" strike="noStrike">
              <a:solidFill>
                <a:srgbClr val="000000"/>
              </a:solidFill>
              <a:latin typeface="Arial"/>
            </a:endParaRPr>
          </a:p>
        </p:txBody>
      </p:sp>
      <p:pic>
        <p:nvPicPr>
          <p:cNvPr id="434" name="Grafik 292" descr=""/>
          <p:cNvPicPr/>
          <p:nvPr/>
        </p:nvPicPr>
        <p:blipFill>
          <a:blip r:embed="rId1"/>
          <a:stretch/>
        </p:blipFill>
        <p:spPr>
          <a:xfrm>
            <a:off x="4669560" y="1734840"/>
            <a:ext cx="5299560" cy="3972960"/>
          </a:xfrm>
          <a:prstGeom prst="rect">
            <a:avLst/>
          </a:prstGeom>
          <a:ln w="0">
            <a:noFill/>
          </a:ln>
        </p:spPr>
      </p:pic>
      <p:sp>
        <p:nvSpPr>
          <p:cNvPr id="435" name="CustomShape 4"/>
          <p:cNvSpPr/>
          <p:nvPr/>
        </p:nvSpPr>
        <p:spPr>
          <a:xfrm>
            <a:off x="263520" y="6051600"/>
            <a:ext cx="108730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"Pollution Plastique" by Mouenthias is licensed with CC BY-SA 4.0. To view a copy of this license, visit </a:t>
            </a:r>
            <a:r>
              <a:rPr b="0" lang="en-US" sz="900" spc="-1" strike="noStrike" u="sng">
                <a:solidFill>
                  <a:srgbClr val="0000ff"/>
                </a:solidFill>
                <a:uFillTx/>
                <a:latin typeface="Roboto"/>
                <a:ea typeface="Roboto"/>
                <a:hlinkClick r:id="rId2"/>
              </a:rPr>
              <a:t>https://creativecommons.org/licenses/by-sa/4.0/</a:t>
            </a:r>
            <a:endParaRPr b="0" lang="en-GB" sz="900" spc="-1" strike="noStrike">
              <a:solidFill>
                <a:srgbClr val="000000"/>
              </a:solidFill>
              <a:latin typeface="Arial"/>
            </a:endParaRPr>
          </a:p>
        </p:txBody>
      </p:sp>
      <p:sp>
        <p:nvSpPr>
          <p:cNvPr id="436" name="CustomShape 5"/>
          <p:cNvSpPr/>
          <p:nvPr/>
        </p:nvSpPr>
        <p:spPr>
          <a:xfrm>
            <a:off x="432720" y="1148040"/>
            <a:ext cx="10348560" cy="4892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Horrible Waste Management – Example 2</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2" name="CustomShape 50"/>
          <p:cNvSpPr/>
          <p:nvPr/>
        </p:nvSpPr>
        <p:spPr>
          <a:xfrm>
            <a:off x="335520" y="4406760"/>
            <a:ext cx="10736280" cy="1345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Sustainability</a:t>
            </a:r>
            <a:endParaRPr b="0" lang="en-GB" sz="3000" spc="-1" strike="noStrike">
              <a:solidFill>
                <a:srgbClr val="000000"/>
              </a:solidFill>
              <a:latin typeface="Arial"/>
            </a:endParaRPr>
          </a:p>
        </p:txBody>
      </p:sp>
      <p:sp>
        <p:nvSpPr>
          <p:cNvPr id="313" name="CustomShape 7"/>
          <p:cNvSpPr/>
          <p:nvPr/>
        </p:nvSpPr>
        <p:spPr>
          <a:xfrm>
            <a:off x="335520" y="2906640"/>
            <a:ext cx="10736280" cy="14832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7" name="CustomShape 1"/>
          <p:cNvSpPr/>
          <p:nvPr/>
        </p:nvSpPr>
        <p:spPr>
          <a:xfrm>
            <a:off x="335520" y="764640"/>
            <a:ext cx="10740960" cy="491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Environmental Pollution</a:t>
            </a:r>
            <a:endParaRPr b="0" lang="en-GB" sz="2400" spc="-1" strike="noStrike">
              <a:solidFill>
                <a:srgbClr val="000000"/>
              </a:solidFill>
              <a:latin typeface="Arial"/>
            </a:endParaRPr>
          </a:p>
        </p:txBody>
      </p:sp>
      <p:sp>
        <p:nvSpPr>
          <p:cNvPr id="438" name="CustomShape 2"/>
          <p:cNvSpPr/>
          <p:nvPr/>
        </p:nvSpPr>
        <p:spPr>
          <a:xfrm>
            <a:off x="263520" y="6411600"/>
            <a:ext cx="74113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de-DE" sz="900" spc="-1" strike="noStrike">
                <a:solidFill>
                  <a:srgbClr val="a6a6a6"/>
                </a:solidFill>
                <a:latin typeface="Roboto"/>
                <a:ea typeface="Roboto"/>
              </a:rPr>
              <a:t>Wijnand de Wit and Nathan Bigaud for the WWF (2019) – No Plastic in Nature: </a:t>
            </a:r>
            <a:r>
              <a:rPr b="0" lang="en-US" sz="900" spc="-1" strike="noStrike">
                <a:solidFill>
                  <a:srgbClr val="a6a6a6"/>
                </a:solidFill>
                <a:latin typeface="Roboto"/>
                <a:ea typeface="Roboto"/>
              </a:rPr>
              <a:t>Assessing Plastic Ingestion from Nature to People.</a:t>
            </a:r>
            <a:r>
              <a:rPr b="0" lang="de-DE" sz="900" spc="-1" strike="noStrike">
                <a:solidFill>
                  <a:srgbClr val="a6a6a6"/>
                </a:solidFill>
                <a:latin typeface="Roboto"/>
                <a:ea typeface="Roboto"/>
              </a:rPr>
              <a:t> </a:t>
            </a:r>
            <a:endParaRPr b="0" lang="en-GB" sz="900" spc="-1" strike="noStrike">
              <a:solidFill>
                <a:srgbClr val="000000"/>
              </a:solidFill>
              <a:latin typeface="Arial"/>
            </a:endParaRPr>
          </a:p>
        </p:txBody>
      </p:sp>
      <p:sp>
        <p:nvSpPr>
          <p:cNvPr id="439" name="CustomShape 3"/>
          <p:cNvSpPr/>
          <p:nvPr/>
        </p:nvSpPr>
        <p:spPr>
          <a:xfrm>
            <a:off x="335520" y="1268280"/>
            <a:ext cx="2877480" cy="50284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1160" defTabSz="9144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We are consuming about 2000 tiny pieces of plastic every week.</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marL="195120" indent="-191160" defTabSz="9144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That is a credit card every week!</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marL="195120" indent="-191160" defTabSz="9144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That’s approximately 21 grams a month, or just over 250 grams a year.</a:t>
            </a:r>
            <a:endParaRPr b="0" lang="en-GB" sz="1800" spc="-1" strike="noStrike">
              <a:solidFill>
                <a:srgbClr val="000000"/>
              </a:solidFill>
              <a:latin typeface="Arial"/>
            </a:endParaRPr>
          </a:p>
        </p:txBody>
      </p:sp>
      <p:pic>
        <p:nvPicPr>
          <p:cNvPr id="440" name="Grafik 298" descr=""/>
          <p:cNvPicPr/>
          <p:nvPr/>
        </p:nvPicPr>
        <p:blipFill>
          <a:blip r:embed="rId1"/>
          <a:stretch/>
        </p:blipFill>
        <p:spPr>
          <a:xfrm>
            <a:off x="4669200" y="1734840"/>
            <a:ext cx="5299560" cy="3972960"/>
          </a:xfrm>
          <a:prstGeom prst="rect">
            <a:avLst/>
          </a:prstGeom>
          <a:ln w="0">
            <a:noFill/>
          </a:ln>
        </p:spPr>
      </p:pic>
      <p:sp>
        <p:nvSpPr>
          <p:cNvPr id="441" name="CustomShape 4"/>
          <p:cNvSpPr/>
          <p:nvPr/>
        </p:nvSpPr>
        <p:spPr>
          <a:xfrm>
            <a:off x="263520" y="6051600"/>
            <a:ext cx="1087308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"Pollution Plastique" by Mouenthias is licensed with CC BY-SA 4.0. To view a copy of this license, visit https://creativecommons.org/licenses/by-sa/4.0/ </a:t>
            </a:r>
            <a:endParaRPr b="0" lang="en-GB" sz="900" spc="-1" strike="noStrike">
              <a:solidFill>
                <a:srgbClr val="000000"/>
              </a:solidFill>
              <a:latin typeface="Arial"/>
            </a:endParaRPr>
          </a:p>
        </p:txBody>
      </p:sp>
      <p:sp>
        <p:nvSpPr>
          <p:cNvPr id="442" name="CustomShape 5"/>
          <p:cNvSpPr/>
          <p:nvPr/>
        </p:nvSpPr>
        <p:spPr>
          <a:xfrm>
            <a:off x="432720" y="1148040"/>
            <a:ext cx="10348560" cy="4892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Horrible Waste Management – Example 2</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3" name="CustomShape 1"/>
          <p:cNvSpPr/>
          <p:nvPr/>
        </p:nvSpPr>
        <p:spPr>
          <a:xfrm>
            <a:off x="335520" y="764640"/>
            <a:ext cx="10740960" cy="491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Environmental Pollution</a:t>
            </a:r>
            <a:endParaRPr b="0" lang="en-GB" sz="2400" spc="-1" strike="noStrike">
              <a:solidFill>
                <a:srgbClr val="000000"/>
              </a:solidFill>
              <a:latin typeface="Arial"/>
            </a:endParaRPr>
          </a:p>
        </p:txBody>
      </p:sp>
      <p:sp>
        <p:nvSpPr>
          <p:cNvPr id="444" name="CustomShape 2"/>
          <p:cNvSpPr/>
          <p:nvPr/>
        </p:nvSpPr>
        <p:spPr>
          <a:xfrm>
            <a:off x="263520" y="6411600"/>
            <a:ext cx="74113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de-DE" sz="900" spc="-1" strike="noStrike">
                <a:solidFill>
                  <a:srgbClr val="a6a6a6"/>
                </a:solidFill>
                <a:latin typeface="Roboto"/>
                <a:ea typeface="Roboto"/>
              </a:rPr>
              <a:t>Figure adapted from: Ellen MacArthur Foundation (2016) – </a:t>
            </a:r>
            <a:r>
              <a:rPr b="0" lang="en-US" sz="900" spc="-1" strike="noStrike">
                <a:solidFill>
                  <a:srgbClr val="a6a6a6"/>
                </a:solidFill>
                <a:latin typeface="Roboto"/>
                <a:ea typeface="Roboto"/>
              </a:rPr>
              <a:t>THE NEW PLASTICS ECONOMY</a:t>
            </a:r>
            <a:endParaRPr b="0" lang="en-GB" sz="900" spc="-1" strike="noStrike">
              <a:solidFill>
                <a:srgbClr val="000000"/>
              </a:solidFill>
              <a:latin typeface="Arial"/>
            </a:endParaRPr>
          </a:p>
        </p:txBody>
      </p:sp>
      <p:pic>
        <p:nvPicPr>
          <p:cNvPr id="445" name="Grafik 303" descr=""/>
          <p:cNvPicPr/>
          <p:nvPr/>
        </p:nvPicPr>
        <p:blipFill>
          <a:blip r:embed="rId1"/>
          <a:stretch/>
        </p:blipFill>
        <p:spPr>
          <a:xfrm>
            <a:off x="2583000" y="914400"/>
            <a:ext cx="7121880" cy="5748120"/>
          </a:xfrm>
          <a:prstGeom prst="rect">
            <a:avLst/>
          </a:prstGeom>
          <a:ln w="0">
            <a:noFill/>
          </a:ln>
        </p:spPr>
      </p:pic>
      <p:sp>
        <p:nvSpPr>
          <p:cNvPr id="446" name="CustomShape 3"/>
          <p:cNvSpPr/>
          <p:nvPr/>
        </p:nvSpPr>
        <p:spPr>
          <a:xfrm>
            <a:off x="335520" y="1232640"/>
            <a:ext cx="10740960" cy="491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447" name="CustomShape 4"/>
          <p:cNvSpPr/>
          <p:nvPr/>
        </p:nvSpPr>
        <p:spPr>
          <a:xfrm>
            <a:off x="432720" y="1148040"/>
            <a:ext cx="10348560" cy="4892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Global Flows of Plastic Packaging Materials in 2013</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8" name="CustomShape 1"/>
          <p:cNvSpPr/>
          <p:nvPr/>
        </p:nvSpPr>
        <p:spPr>
          <a:xfrm>
            <a:off x="335520" y="764640"/>
            <a:ext cx="10740960" cy="491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Environmental Pollution</a:t>
            </a:r>
            <a:endParaRPr b="0" lang="en-GB" sz="2400" spc="-1" strike="noStrike">
              <a:solidFill>
                <a:srgbClr val="000000"/>
              </a:solidFill>
              <a:latin typeface="Arial"/>
            </a:endParaRPr>
          </a:p>
        </p:txBody>
      </p:sp>
      <p:sp>
        <p:nvSpPr>
          <p:cNvPr id="449" name="CustomShape 2"/>
          <p:cNvSpPr/>
          <p:nvPr/>
        </p:nvSpPr>
        <p:spPr>
          <a:xfrm>
            <a:off x="263520" y="6411600"/>
            <a:ext cx="74113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de-DE" sz="900" spc="-1" strike="noStrike">
                <a:solidFill>
                  <a:srgbClr val="a6a6a6"/>
                </a:solidFill>
                <a:latin typeface="Roboto"/>
                <a:ea typeface="Roboto"/>
              </a:rPr>
              <a:t>Figure adapted from: Ellen MacArthur Foundation (2016) – </a:t>
            </a:r>
            <a:r>
              <a:rPr b="0" lang="en-US" sz="900" spc="-1" strike="noStrike">
                <a:solidFill>
                  <a:srgbClr val="a6a6a6"/>
                </a:solidFill>
                <a:latin typeface="Roboto"/>
                <a:ea typeface="Roboto"/>
              </a:rPr>
              <a:t>THE NEW PLASTICS ECONOMY</a:t>
            </a:r>
            <a:endParaRPr b="0" lang="en-GB" sz="900" spc="-1" strike="noStrike">
              <a:solidFill>
                <a:srgbClr val="000000"/>
              </a:solidFill>
              <a:latin typeface="Arial"/>
            </a:endParaRPr>
          </a:p>
        </p:txBody>
      </p:sp>
      <p:sp>
        <p:nvSpPr>
          <p:cNvPr id="450" name="CustomShape 3"/>
          <p:cNvSpPr/>
          <p:nvPr/>
        </p:nvSpPr>
        <p:spPr>
          <a:xfrm>
            <a:off x="335520" y="1268280"/>
            <a:ext cx="2877480" cy="50284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1160" defTabSz="9144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2050, there will be more plastic than fish in the ocean (by weight)</a:t>
            </a:r>
            <a:r>
              <a:rPr b="0" lang="en-US" sz="1800" spc="-1" strike="noStrike">
                <a:solidFill>
                  <a:srgbClr val="ffffff"/>
                </a:solidFill>
                <a:latin typeface="DejaVu Sans"/>
                <a:ea typeface="DejaVu Sans"/>
              </a:rPr>
              <a:t> is a credit card every week!</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marL="360" defTabSz="914400">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That’s approximately 21 grams a month, or just over 250 grams a year.</a:t>
            </a:r>
            <a:endParaRPr b="0" lang="en-GB" sz="1800" spc="-1" strike="noStrike">
              <a:solidFill>
                <a:srgbClr val="000000"/>
              </a:solidFill>
              <a:latin typeface="Arial"/>
            </a:endParaRPr>
          </a:p>
        </p:txBody>
      </p:sp>
      <p:sp>
        <p:nvSpPr>
          <p:cNvPr id="451" name="CustomShape 4"/>
          <p:cNvSpPr/>
          <p:nvPr/>
        </p:nvSpPr>
        <p:spPr>
          <a:xfrm>
            <a:off x="335520" y="1232640"/>
            <a:ext cx="10740960" cy="491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452" name="CustomShape 5"/>
          <p:cNvSpPr/>
          <p:nvPr/>
        </p:nvSpPr>
        <p:spPr>
          <a:xfrm>
            <a:off x="432720" y="1148040"/>
            <a:ext cx="10348560" cy="4892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Global Flows of Plastic Packaging Materials in 2013</a:t>
            </a:r>
            <a:endParaRPr b="0" lang="en-GB" sz="2200" spc="-1" strike="noStrike">
              <a:solidFill>
                <a:srgbClr val="000000"/>
              </a:solidFill>
              <a:latin typeface="Arial"/>
            </a:endParaRPr>
          </a:p>
        </p:txBody>
      </p:sp>
      <p:pic>
        <p:nvPicPr>
          <p:cNvPr id="453" name="Grafik 311" descr=""/>
          <p:cNvPicPr/>
          <p:nvPr/>
        </p:nvPicPr>
        <p:blipFill>
          <a:blip r:embed="rId1"/>
          <a:stretch/>
        </p:blipFill>
        <p:spPr>
          <a:xfrm>
            <a:off x="2815560" y="936000"/>
            <a:ext cx="7228440" cy="5925600"/>
          </a:xfrm>
          <a:prstGeom prst="rect">
            <a:avLst/>
          </a:prstGeom>
          <a:ln w="0">
            <a:noFill/>
          </a:ln>
        </p:spPr>
      </p:pic>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4" name="CustomShape 1"/>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Environmental Pollution</a:t>
            </a:r>
            <a:endParaRPr b="0" lang="en-GB" sz="2400" spc="-1" strike="noStrike">
              <a:solidFill>
                <a:srgbClr val="000000"/>
              </a:solidFill>
              <a:latin typeface="Arial"/>
            </a:endParaRPr>
          </a:p>
        </p:txBody>
      </p:sp>
      <p:sp>
        <p:nvSpPr>
          <p:cNvPr id="455" name="CustomShape 2"/>
          <p:cNvSpPr/>
          <p:nvPr/>
        </p:nvSpPr>
        <p:spPr>
          <a:xfrm>
            <a:off x="335520" y="1268280"/>
            <a:ext cx="10628280" cy="50252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Recycling often requires a lot of energy</a:t>
            </a: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Some materials cannot be recycled at all (yet)</a:t>
            </a: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Impurities are challenging</a:t>
            </a: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Often requires a lot of manual labor</a:t>
            </a: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Recycled material often with lower quality than input material</a:t>
            </a: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False sense of safety!</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r>
              <a:rPr b="1" lang="en-US" sz="1800" spc="-1" strike="noStrike">
                <a:solidFill>
                  <a:srgbClr val="ffffff"/>
                </a:solidFill>
                <a:latin typeface="DejaVu Sans"/>
                <a:ea typeface="DejaVu Sans"/>
              </a:rPr>
              <a:t>I am </a:t>
            </a:r>
            <a:r>
              <a:rPr b="1" lang="en-US" sz="1800" spc="-1" strike="noStrike" u="sng">
                <a:solidFill>
                  <a:srgbClr val="ffffff"/>
                </a:solidFill>
                <a:uFillTx/>
                <a:latin typeface="DejaVu Sans"/>
                <a:ea typeface="DejaVu Sans"/>
              </a:rPr>
              <a:t>not</a:t>
            </a:r>
            <a:r>
              <a:rPr b="1" lang="en-US" sz="1800" spc="-1" strike="noStrike">
                <a:solidFill>
                  <a:srgbClr val="ffffff"/>
                </a:solidFill>
                <a:latin typeface="DejaVu Sans"/>
                <a:ea typeface="DejaVu Sans"/>
              </a:rPr>
              <a:t> saying you should stop recycling!</a:t>
            </a:r>
            <a:endParaRPr b="0" lang="en-GB" sz="1800" spc="-1" strike="noStrike">
              <a:solidFill>
                <a:srgbClr val="000000"/>
              </a:solidFill>
              <a:latin typeface="Arial"/>
            </a:endParaRPr>
          </a:p>
          <a:p>
            <a:pPr algn="ctr" defTabSz="914400">
              <a:lnSpc>
                <a:spcPct val="100000"/>
              </a:lnSpc>
              <a:spcBef>
                <a:spcPts val="360"/>
              </a:spcBef>
            </a:pPr>
            <a:r>
              <a:rPr b="1"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gn="ctr" defTabSz="914400">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Recycling is great but it is better to make sure that we do not have to recycle anything.</a:t>
            </a:r>
            <a:endParaRPr b="0" lang="en-GB" sz="1800" spc="-1" strike="noStrike">
              <a:solidFill>
                <a:srgbClr val="000000"/>
              </a:solidFill>
              <a:latin typeface="Arial"/>
            </a:endParaRPr>
          </a:p>
          <a:p>
            <a:pPr algn="ctr" defTabSz="914400">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Buying less (only the essentials) is way more effective than recycling.</a:t>
            </a:r>
            <a:endParaRPr b="0" lang="en-GB" sz="1800" spc="-1" strike="noStrike">
              <a:solidFill>
                <a:srgbClr val="000000"/>
              </a:solidFill>
              <a:latin typeface="Arial"/>
            </a:endParaRPr>
          </a:p>
        </p:txBody>
      </p:sp>
      <p:sp>
        <p:nvSpPr>
          <p:cNvPr id="456" name="CustomShape 3"/>
          <p:cNvSpPr/>
          <p:nvPr/>
        </p:nvSpPr>
        <p:spPr>
          <a:xfrm>
            <a:off x="432720" y="1148040"/>
            <a:ext cx="10346760" cy="4874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The Limits to Recycling</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7" name="CustomShape 1"/>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Environmental Pollution</a:t>
            </a:r>
            <a:endParaRPr b="0" lang="en-GB" sz="2400" spc="-1" strike="noStrike">
              <a:solidFill>
                <a:srgbClr val="000000"/>
              </a:solidFill>
              <a:latin typeface="Arial"/>
            </a:endParaRPr>
          </a:p>
        </p:txBody>
      </p:sp>
      <p:sp>
        <p:nvSpPr>
          <p:cNvPr id="458" name="CustomShape 2"/>
          <p:cNvSpPr/>
          <p:nvPr/>
        </p:nvSpPr>
        <p:spPr>
          <a:xfrm>
            <a:off x="335520" y="1268280"/>
            <a:ext cx="10628280" cy="50252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Recycling often requires a lot of energy</a:t>
            </a: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Some materials cannot be recycled at all (yet)</a:t>
            </a: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Impurities are challenging</a:t>
            </a: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Often requires a lot of manual labor</a:t>
            </a: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Recycled material often with lower quality than input material</a:t>
            </a: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False sense of safety!</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r>
              <a:rPr b="1" lang="en-US" sz="1800" spc="-1" strike="noStrike">
                <a:solidFill>
                  <a:srgbClr val="000000"/>
                </a:solidFill>
                <a:latin typeface="DejaVu Sans"/>
                <a:ea typeface="DejaVu Sans"/>
              </a:rPr>
              <a:t>I am </a:t>
            </a:r>
            <a:r>
              <a:rPr b="1" lang="en-US" sz="1800" spc="-1" strike="noStrike" u="sng">
                <a:solidFill>
                  <a:srgbClr val="000000"/>
                </a:solidFill>
                <a:uFillTx/>
                <a:latin typeface="DejaVu Sans"/>
                <a:ea typeface="DejaVu Sans"/>
              </a:rPr>
              <a:t>not</a:t>
            </a:r>
            <a:r>
              <a:rPr b="1" lang="en-US" sz="1800" spc="-1" strike="noStrike">
                <a:solidFill>
                  <a:srgbClr val="000000"/>
                </a:solidFill>
                <a:latin typeface="DejaVu Sans"/>
                <a:ea typeface="DejaVu Sans"/>
              </a:rPr>
              <a:t> saying you should stop recycling!</a:t>
            </a:r>
            <a:endParaRPr b="0" lang="en-GB" sz="1800" spc="-1" strike="noStrike">
              <a:solidFill>
                <a:srgbClr val="000000"/>
              </a:solidFill>
              <a:latin typeface="Arial"/>
            </a:endParaRPr>
          </a:p>
          <a:p>
            <a:pPr algn="ctr" defTabSz="914400">
              <a:lnSpc>
                <a:spcPct val="100000"/>
              </a:lnSpc>
              <a:spcBef>
                <a:spcPts val="360"/>
              </a:spcBef>
            </a:pPr>
            <a:r>
              <a:rPr b="1"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gn="ctr" defTabSz="914400">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Recycling is great but it is better to make sure that we do not have to recycle anything.</a:t>
            </a:r>
            <a:endParaRPr b="0" lang="en-GB" sz="1800" spc="-1" strike="noStrike">
              <a:solidFill>
                <a:srgbClr val="000000"/>
              </a:solidFill>
              <a:latin typeface="Arial"/>
            </a:endParaRPr>
          </a:p>
          <a:p>
            <a:pPr algn="ctr" defTabSz="914400">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Buying less (only the essentials) is way more effective than recycling.</a:t>
            </a:r>
            <a:endParaRPr b="0" lang="en-GB" sz="1800" spc="-1" strike="noStrike">
              <a:solidFill>
                <a:srgbClr val="000000"/>
              </a:solidFill>
              <a:latin typeface="Arial"/>
            </a:endParaRPr>
          </a:p>
        </p:txBody>
      </p:sp>
      <p:sp>
        <p:nvSpPr>
          <p:cNvPr id="459" name="CustomShape 3"/>
          <p:cNvSpPr/>
          <p:nvPr/>
        </p:nvSpPr>
        <p:spPr>
          <a:xfrm>
            <a:off x="432720" y="1148040"/>
            <a:ext cx="10346760" cy="4874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The Limits to Recycling</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0" name="CustomShape 1"/>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Environmental Pollution</a:t>
            </a:r>
            <a:endParaRPr b="0" lang="en-GB" sz="2400" spc="-1" strike="noStrike">
              <a:solidFill>
                <a:srgbClr val="000000"/>
              </a:solidFill>
              <a:latin typeface="Arial"/>
            </a:endParaRPr>
          </a:p>
        </p:txBody>
      </p:sp>
      <p:sp>
        <p:nvSpPr>
          <p:cNvPr id="461" name="CustomShape 2"/>
          <p:cNvSpPr/>
          <p:nvPr/>
        </p:nvSpPr>
        <p:spPr>
          <a:xfrm>
            <a:off x="335520" y="1268280"/>
            <a:ext cx="10628280" cy="50252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Recycling often requires a lot of energy</a:t>
            </a: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Some materials cannot be recycled at all (yet)</a:t>
            </a: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Impurities are challenging</a:t>
            </a: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Often requires a lot of manual labor</a:t>
            </a: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Recycled material often with lower quality than input material</a:t>
            </a: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False sense of safety!</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r>
              <a:rPr b="1" lang="en-US" sz="1800" spc="-1" strike="noStrike">
                <a:solidFill>
                  <a:srgbClr val="000000"/>
                </a:solidFill>
                <a:latin typeface="DejaVu Sans"/>
                <a:ea typeface="DejaVu Sans"/>
              </a:rPr>
              <a:t>I am </a:t>
            </a:r>
            <a:r>
              <a:rPr b="1" lang="en-US" sz="1800" spc="-1" strike="noStrike" u="sng">
                <a:solidFill>
                  <a:srgbClr val="000000"/>
                </a:solidFill>
                <a:uFillTx/>
                <a:latin typeface="DejaVu Sans"/>
                <a:ea typeface="DejaVu Sans"/>
              </a:rPr>
              <a:t>not</a:t>
            </a:r>
            <a:r>
              <a:rPr b="1" lang="en-US" sz="1800" spc="-1" strike="noStrike">
                <a:solidFill>
                  <a:srgbClr val="000000"/>
                </a:solidFill>
                <a:latin typeface="DejaVu Sans"/>
                <a:ea typeface="DejaVu Sans"/>
              </a:rPr>
              <a:t> saying you should stop recycling!</a:t>
            </a:r>
            <a:endParaRPr b="0" lang="en-GB" sz="1800" spc="-1" strike="noStrike">
              <a:solidFill>
                <a:srgbClr val="000000"/>
              </a:solidFill>
              <a:latin typeface="Arial"/>
            </a:endParaRPr>
          </a:p>
          <a:p>
            <a:pPr algn="ctr" defTabSz="914400">
              <a:lnSpc>
                <a:spcPct val="100000"/>
              </a:lnSpc>
              <a:spcBef>
                <a:spcPts val="360"/>
              </a:spcBef>
            </a:pPr>
            <a:r>
              <a:rPr b="1"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gn="ctr" defTabSz="91440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Recycling is great but it is better to make sure that we do not have to recycle anything.</a:t>
            </a:r>
            <a:endParaRPr b="0" lang="en-GB" sz="1800" spc="-1" strike="noStrike">
              <a:solidFill>
                <a:srgbClr val="000000"/>
              </a:solidFill>
              <a:latin typeface="Arial"/>
            </a:endParaRPr>
          </a:p>
          <a:p>
            <a:pPr algn="ctr" defTabSz="91440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Buying less (e.g., only the essentials) is way more effective.</a:t>
            </a:r>
            <a:endParaRPr b="0" lang="en-GB" sz="1800" spc="-1" strike="noStrike">
              <a:solidFill>
                <a:srgbClr val="000000"/>
              </a:solidFill>
              <a:latin typeface="Arial"/>
            </a:endParaRPr>
          </a:p>
        </p:txBody>
      </p:sp>
      <p:sp>
        <p:nvSpPr>
          <p:cNvPr id="462" name="CustomShape 3"/>
          <p:cNvSpPr/>
          <p:nvPr/>
        </p:nvSpPr>
        <p:spPr>
          <a:xfrm>
            <a:off x="432720" y="1148040"/>
            <a:ext cx="10346760" cy="4874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The Limits to Recycling</a:t>
            </a:r>
            <a:endParaRPr b="0" lang="en-GB" sz="2200" spc="-1" strike="noStrike">
              <a:solidFill>
                <a:srgbClr val="000000"/>
              </a:solidFill>
              <a:latin typeface="Arial"/>
            </a:endParaRPr>
          </a:p>
        </p:txBody>
      </p:sp>
      <p:sp>
        <p:nvSpPr>
          <p:cNvPr id="463" name="CustomShape 4"/>
          <p:cNvSpPr/>
          <p:nvPr/>
        </p:nvSpPr>
        <p:spPr>
          <a:xfrm>
            <a:off x="335520" y="5943600"/>
            <a:ext cx="3465720" cy="107964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0" i="1" lang="en-US" sz="1500" spc="-1" strike="noStrike">
                <a:solidFill>
                  <a:srgbClr val="000000"/>
                </a:solidFill>
                <a:latin typeface="DejaVu Sans"/>
                <a:ea typeface="DejaVu Sans"/>
              </a:rPr>
              <a:t>“</a:t>
            </a:r>
            <a:r>
              <a:rPr b="0" i="1" lang="en-US" sz="1500" spc="-1" strike="noStrike">
                <a:solidFill>
                  <a:srgbClr val="000000"/>
                </a:solidFill>
                <a:latin typeface="DejaVu Sans"/>
                <a:ea typeface="DejaVu Sans"/>
              </a:rPr>
              <a:t>We buy things we don't need, to impress people we don't like.” - Tyler Durden / Chuck Palahniuk</a:t>
            </a:r>
            <a:endParaRPr b="0" lang="en-GB" sz="15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4" name="CustomShape 1"/>
          <p:cNvSpPr/>
          <p:nvPr/>
        </p:nvSpPr>
        <p:spPr>
          <a:xfrm>
            <a:off x="335520" y="4406760"/>
            <a:ext cx="10736280" cy="1345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Conclusion</a:t>
            </a:r>
            <a:endParaRPr b="0" lang="en-GB" sz="3000" spc="-1" strike="noStrike">
              <a:solidFill>
                <a:srgbClr val="000000"/>
              </a:solidFill>
              <a:latin typeface="Arial"/>
            </a:endParaRPr>
          </a:p>
        </p:txBody>
      </p:sp>
      <p:sp>
        <p:nvSpPr>
          <p:cNvPr id="465" name="CustomShape 2"/>
          <p:cNvSpPr/>
          <p:nvPr/>
        </p:nvSpPr>
        <p:spPr>
          <a:xfrm>
            <a:off x="335520" y="2906640"/>
            <a:ext cx="10736280" cy="14832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6" name="CustomShape 1"/>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Conclusion</a:t>
            </a:r>
            <a:endParaRPr b="0" lang="en-GB" sz="2400" spc="-1" strike="noStrike">
              <a:solidFill>
                <a:srgbClr val="000000"/>
              </a:solidFill>
              <a:latin typeface="Arial"/>
            </a:endParaRPr>
          </a:p>
        </p:txBody>
      </p:sp>
      <p:sp>
        <p:nvSpPr>
          <p:cNvPr id="467" name="CustomShape 2"/>
          <p:cNvSpPr/>
          <p:nvPr/>
        </p:nvSpPr>
        <p:spPr>
          <a:xfrm>
            <a:off x="335520" y="1268640"/>
            <a:ext cx="10737720" cy="5025240"/>
          </a:xfrm>
          <a:prstGeom prst="rect">
            <a:avLst/>
          </a:prstGeom>
          <a:noFill/>
          <a:ln w="0">
            <a:noFill/>
          </a:ln>
        </p:spPr>
        <p:style>
          <a:lnRef idx="0"/>
          <a:fillRef idx="0"/>
          <a:effectRef idx="0"/>
          <a:fontRef idx="minor"/>
        </p:style>
        <p:txBody>
          <a:bodyPr lIns="90000" rIns="90000" tIns="45000" bIns="45000" anchor="ctr">
            <a:noAutofit/>
          </a:bodyPr>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Basic concepts and definitions of sustainability and related to sustainability, resources, environmental pollution </a:t>
            </a: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The limits to recycling</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8" name="CustomShape 1"/>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Additional Resources</a:t>
            </a:r>
            <a:endParaRPr b="0" lang="en-GB" sz="2400" spc="-1" strike="noStrike">
              <a:solidFill>
                <a:srgbClr val="000000"/>
              </a:solidFill>
              <a:latin typeface="Arial"/>
            </a:endParaRPr>
          </a:p>
        </p:txBody>
      </p:sp>
      <p:sp>
        <p:nvSpPr>
          <p:cNvPr id="469" name="CustomShape 2"/>
          <p:cNvSpPr/>
          <p:nvPr/>
        </p:nvSpPr>
        <p:spPr>
          <a:xfrm>
            <a:off x="335520" y="1268640"/>
            <a:ext cx="10737720" cy="5025240"/>
          </a:xfrm>
          <a:prstGeom prst="rect">
            <a:avLst/>
          </a:prstGeom>
          <a:noFill/>
          <a:ln w="0">
            <a:noFill/>
          </a:ln>
        </p:spPr>
        <p:style>
          <a:lnRef idx="0"/>
          <a:fillRef idx="0"/>
          <a:effectRef idx="0"/>
          <a:fontRef idx="minor"/>
        </p:style>
        <p:txBody>
          <a:bodyPr lIns="90000" rIns="90000" tIns="45000" bIns="45000" anchor="ctr">
            <a:noAutofit/>
          </a:bodyPr>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Baccini et al. (2012) – Metabolism of the Anthroposphere: Analysis, Evaluation, Design</a:t>
            </a: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Podcast </a:t>
            </a:r>
            <a:r>
              <a:rPr b="0" i="1" lang="en-US" sz="1800" spc="-1" strike="noStrike">
                <a:solidFill>
                  <a:srgbClr val="000000"/>
                </a:solidFill>
                <a:latin typeface="DejaVu Sans"/>
                <a:ea typeface="DejaVu Sans"/>
              </a:rPr>
              <a:t>How to Save a Planet</a:t>
            </a:r>
            <a:r>
              <a:rPr b="0" lang="en-US" sz="1800" spc="-1" strike="noStrike">
                <a:solidFill>
                  <a:srgbClr val="000000"/>
                </a:solidFill>
                <a:latin typeface="DejaVu Sans"/>
                <a:ea typeface="DejaVu Sans"/>
              </a:rPr>
              <a:t> – “Sacrifice Zones: ProPublica Takes Us Inside America’s Toxic Hotspots (2022) – </a:t>
            </a:r>
            <a:r>
              <a:rPr b="0" lang="en-US" sz="1800" spc="-1" strike="noStrike" u="sng">
                <a:solidFill>
                  <a:srgbClr val="0000ff"/>
                </a:solidFill>
                <a:uFillTx/>
                <a:latin typeface="DejaVu Sans"/>
                <a:ea typeface="DejaVu Sans"/>
                <a:hlinkClick r:id="rId1"/>
              </a:rPr>
              <a:t>Link</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0" name="CustomShape 1"/>
          <p:cNvSpPr/>
          <p:nvPr/>
        </p:nvSpPr>
        <p:spPr>
          <a:xfrm>
            <a:off x="335520" y="1268640"/>
            <a:ext cx="10737720" cy="502524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GB" sz="4000" spc="-1" strike="noStrike">
              <a:solidFill>
                <a:srgbClr val="000000"/>
              </a:solidFill>
              <a:latin typeface="Arial"/>
            </a:endParaRPr>
          </a:p>
        </p:txBody>
      </p:sp>
      <p:sp>
        <p:nvSpPr>
          <p:cNvPr id="471" name="CustomShape 2"/>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4" name="CustomShape 11"/>
          <p:cNvSpPr/>
          <p:nvPr/>
        </p:nvSpPr>
        <p:spPr>
          <a:xfrm>
            <a:off x="335520" y="764640"/>
            <a:ext cx="10736280" cy="4870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Introduction</a:t>
            </a:r>
            <a:endParaRPr b="0" lang="en-GB" sz="2400" spc="-1" strike="noStrike">
              <a:solidFill>
                <a:srgbClr val="000000"/>
              </a:solidFill>
              <a:latin typeface="Arial"/>
            </a:endParaRPr>
          </a:p>
        </p:txBody>
      </p:sp>
      <p:sp>
        <p:nvSpPr>
          <p:cNvPr id="315" name="CustomShape 8"/>
          <p:cNvSpPr/>
          <p:nvPr/>
        </p:nvSpPr>
        <p:spPr>
          <a:xfrm>
            <a:off x="335520" y="1268280"/>
            <a:ext cx="10736280" cy="502380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Development that meets the needs of the present without compromising the ability of future generations to meet their own needs.”</a:t>
            </a:r>
            <a:endParaRPr b="0" lang="en-GB" sz="1800" spc="-1" strike="noStrike">
              <a:solidFill>
                <a:srgbClr val="000000"/>
              </a:solidFill>
              <a:latin typeface="Arial"/>
            </a:endParaRPr>
          </a:p>
        </p:txBody>
      </p:sp>
      <p:sp>
        <p:nvSpPr>
          <p:cNvPr id="316" name="CustomShape 9"/>
          <p:cNvSpPr/>
          <p:nvPr/>
        </p:nvSpPr>
        <p:spPr>
          <a:xfrm>
            <a:off x="432720" y="1148040"/>
            <a:ext cx="10345320" cy="4860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Sustainability</a:t>
            </a:r>
            <a:endParaRPr b="0" lang="en-GB" sz="2200" spc="-1" strike="noStrike">
              <a:solidFill>
                <a:srgbClr val="000000"/>
              </a:solidFill>
              <a:latin typeface="Arial"/>
            </a:endParaRPr>
          </a:p>
        </p:txBody>
      </p:sp>
      <p:sp>
        <p:nvSpPr>
          <p:cNvPr id="317" name="CustomShape 10"/>
          <p:cNvSpPr/>
          <p:nvPr/>
        </p:nvSpPr>
        <p:spPr>
          <a:xfrm>
            <a:off x="361080" y="3292200"/>
            <a:ext cx="10785240" cy="13618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18" name="CustomShape 12"/>
          <p:cNvSpPr/>
          <p:nvPr/>
        </p:nvSpPr>
        <p:spPr>
          <a:xfrm>
            <a:off x="263520" y="6492240"/>
            <a:ext cx="107910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DejaVu Sans"/>
                <a:ea typeface="Roboto"/>
              </a:rPr>
              <a:t>Report of the World Commission on Environment and Development: Our Common Future </a:t>
            </a:r>
            <a:r>
              <a:rPr b="0" lang="de-DE" sz="900" spc="-1" strike="noStrike">
                <a:solidFill>
                  <a:srgbClr val="a6a6a6"/>
                </a:solidFill>
                <a:latin typeface="DejaVu Sans"/>
                <a:ea typeface="Roboto"/>
              </a:rPr>
              <a:t>(1987) – http://www.un-documents.net/our-common-future.pdf </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9" name="CustomShape 16"/>
          <p:cNvSpPr/>
          <p:nvPr/>
        </p:nvSpPr>
        <p:spPr>
          <a:xfrm>
            <a:off x="335520" y="764640"/>
            <a:ext cx="10736280" cy="4870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Introduction</a:t>
            </a:r>
            <a:endParaRPr b="0" lang="en-GB" sz="2400" spc="-1" strike="noStrike">
              <a:solidFill>
                <a:srgbClr val="000000"/>
              </a:solidFill>
              <a:latin typeface="Arial"/>
            </a:endParaRPr>
          </a:p>
        </p:txBody>
      </p:sp>
      <p:sp>
        <p:nvSpPr>
          <p:cNvPr id="320" name="CustomShape 13"/>
          <p:cNvSpPr/>
          <p:nvPr/>
        </p:nvSpPr>
        <p:spPr>
          <a:xfrm>
            <a:off x="335520" y="1268280"/>
            <a:ext cx="10736280" cy="502380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Wie eine sothane [solche] Conservation und Anbau des Holzes anzustellen / daß es eine continuirliche beständige und </a:t>
            </a:r>
            <a:r>
              <a:rPr b="1" i="1" lang="en-US" sz="1800" spc="-1" strike="noStrike">
                <a:solidFill>
                  <a:srgbClr val="000000"/>
                </a:solidFill>
                <a:latin typeface="DejaVu Sans"/>
                <a:ea typeface="DejaVu Sans"/>
              </a:rPr>
              <a:t>nachhaltende</a:t>
            </a:r>
            <a:r>
              <a:rPr b="0" i="1" lang="en-US" sz="1800" spc="-1" strike="noStrike">
                <a:solidFill>
                  <a:srgbClr val="000000"/>
                </a:solidFill>
                <a:latin typeface="DejaVu Sans"/>
                <a:ea typeface="DejaVu Sans"/>
              </a:rPr>
              <a:t> Nutzung gebe / weiln es eine unentbehrliche Sache ist / ohne welche das Land in seinem Esse nicht bleiben mag” – Hans Carl von Carlowitz (1713)</a:t>
            </a:r>
            <a:endParaRPr b="0" lang="en-GB" sz="1800" spc="-1" strike="noStrike">
              <a:solidFill>
                <a:srgbClr val="000000"/>
              </a:solidFill>
              <a:latin typeface="Arial"/>
            </a:endParaRPr>
          </a:p>
        </p:txBody>
      </p:sp>
      <p:sp>
        <p:nvSpPr>
          <p:cNvPr id="321" name="CustomShape 14"/>
          <p:cNvSpPr/>
          <p:nvPr/>
        </p:nvSpPr>
        <p:spPr>
          <a:xfrm>
            <a:off x="432720" y="1148040"/>
            <a:ext cx="10345320" cy="4860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Sustainability – Origins </a:t>
            </a:r>
            <a:endParaRPr b="0" lang="en-GB" sz="2200" spc="-1" strike="noStrike">
              <a:solidFill>
                <a:srgbClr val="000000"/>
              </a:solidFill>
              <a:latin typeface="Arial"/>
            </a:endParaRPr>
          </a:p>
        </p:txBody>
      </p:sp>
      <p:sp>
        <p:nvSpPr>
          <p:cNvPr id="322" name="CustomShape 15"/>
          <p:cNvSpPr/>
          <p:nvPr/>
        </p:nvSpPr>
        <p:spPr>
          <a:xfrm>
            <a:off x="361080" y="3292200"/>
            <a:ext cx="10785240" cy="13618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23" name="CustomShape 17"/>
          <p:cNvSpPr/>
          <p:nvPr/>
        </p:nvSpPr>
        <p:spPr>
          <a:xfrm>
            <a:off x="263520" y="6492240"/>
            <a:ext cx="107910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DejaVu Sans"/>
                <a:ea typeface="Roboto"/>
              </a:rPr>
              <a:t>Hans Carl von Carlowitz </a:t>
            </a:r>
            <a:r>
              <a:rPr b="0" lang="de-DE" sz="900" spc="-1" strike="noStrike">
                <a:solidFill>
                  <a:srgbClr val="a6a6a6"/>
                </a:solidFill>
                <a:latin typeface="DejaVu Sans"/>
                <a:ea typeface="Roboto"/>
              </a:rPr>
              <a:t>(1713) – Sylvicultura oeconomica</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4" name="CustomShape 21"/>
          <p:cNvSpPr/>
          <p:nvPr/>
        </p:nvSpPr>
        <p:spPr>
          <a:xfrm>
            <a:off x="335520" y="764640"/>
            <a:ext cx="10736280" cy="4870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Introduction</a:t>
            </a:r>
            <a:endParaRPr b="0" lang="en-GB" sz="2400" spc="-1" strike="noStrike">
              <a:solidFill>
                <a:srgbClr val="000000"/>
              </a:solidFill>
              <a:latin typeface="Arial"/>
            </a:endParaRPr>
          </a:p>
        </p:txBody>
      </p:sp>
      <p:sp>
        <p:nvSpPr>
          <p:cNvPr id="325" name="CustomShape 18"/>
          <p:cNvSpPr/>
          <p:nvPr/>
        </p:nvSpPr>
        <p:spPr>
          <a:xfrm>
            <a:off x="335520" y="1268280"/>
            <a:ext cx="10736280" cy="502380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Wie eine sothane [solche] Conservation und Anbau des Holzes anzustellen / daß es eine continuirliche beständige und </a:t>
            </a:r>
            <a:r>
              <a:rPr b="1" i="1" lang="en-US" sz="1800" spc="-1" strike="noStrike">
                <a:solidFill>
                  <a:srgbClr val="000000"/>
                </a:solidFill>
                <a:latin typeface="DejaVu Sans"/>
                <a:ea typeface="DejaVu Sans"/>
              </a:rPr>
              <a:t>nachhaltende</a:t>
            </a:r>
            <a:r>
              <a:rPr b="0" i="1" lang="en-US" sz="1800" spc="-1" strike="noStrike">
                <a:solidFill>
                  <a:srgbClr val="000000"/>
                </a:solidFill>
                <a:latin typeface="DejaVu Sans"/>
                <a:ea typeface="DejaVu Sans"/>
              </a:rPr>
              <a:t> Nutzung gebe / weiln es eine unentbehrliche Sache ist / ohne welche das Land in seinem Esse nicht bleiben mag” – Hans Carl von Carlowitz (1713)</a:t>
            </a:r>
            <a:endParaRPr b="0" lang="en-GB" sz="1800" spc="-1" strike="noStrike">
              <a:solidFill>
                <a:srgbClr val="000000"/>
              </a:solidFill>
              <a:latin typeface="Arial"/>
            </a:endParaRPr>
          </a:p>
        </p:txBody>
      </p:sp>
      <p:sp>
        <p:nvSpPr>
          <p:cNvPr id="326" name="CustomShape 19"/>
          <p:cNvSpPr/>
          <p:nvPr/>
        </p:nvSpPr>
        <p:spPr>
          <a:xfrm>
            <a:off x="432720" y="1148040"/>
            <a:ext cx="10345320" cy="4860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Sustainability – Origins </a:t>
            </a:r>
            <a:endParaRPr b="0" lang="en-GB" sz="2200" spc="-1" strike="noStrike">
              <a:solidFill>
                <a:srgbClr val="000000"/>
              </a:solidFill>
              <a:latin typeface="Arial"/>
            </a:endParaRPr>
          </a:p>
        </p:txBody>
      </p:sp>
      <p:sp>
        <p:nvSpPr>
          <p:cNvPr id="327" name="CustomShape 20"/>
          <p:cNvSpPr/>
          <p:nvPr/>
        </p:nvSpPr>
        <p:spPr>
          <a:xfrm>
            <a:off x="361080" y="3292200"/>
            <a:ext cx="10785240" cy="13618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28" name="CustomShape 22"/>
          <p:cNvSpPr/>
          <p:nvPr/>
        </p:nvSpPr>
        <p:spPr>
          <a:xfrm>
            <a:off x="263520" y="6492240"/>
            <a:ext cx="107910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DejaVu Sans"/>
                <a:ea typeface="Roboto"/>
              </a:rPr>
              <a:t>Hans Carl von Carlowitz </a:t>
            </a:r>
            <a:r>
              <a:rPr b="0" lang="de-DE" sz="900" spc="-1" strike="noStrike">
                <a:solidFill>
                  <a:srgbClr val="a6a6a6"/>
                </a:solidFill>
                <a:latin typeface="DejaVu Sans"/>
                <a:ea typeface="Roboto"/>
              </a:rPr>
              <a:t>(1713) – Sylvicultura oeconomica</a:t>
            </a:r>
            <a:endParaRPr b="0" lang="en-GB" sz="900" spc="-1" strike="noStrike">
              <a:solidFill>
                <a:srgbClr val="000000"/>
              </a:solidFill>
              <a:latin typeface="Arial"/>
            </a:endParaRPr>
          </a:p>
        </p:txBody>
      </p:sp>
      <p:sp>
        <p:nvSpPr>
          <p:cNvPr id="329" name="CustomShape 23"/>
          <p:cNvSpPr/>
          <p:nvPr/>
        </p:nvSpPr>
        <p:spPr>
          <a:xfrm>
            <a:off x="2743200" y="4937760"/>
            <a:ext cx="5849280" cy="6181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continuously enduring and sustainable use” </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0" name="CustomShape 27"/>
          <p:cNvSpPr/>
          <p:nvPr/>
        </p:nvSpPr>
        <p:spPr>
          <a:xfrm>
            <a:off x="335520" y="764640"/>
            <a:ext cx="10736280" cy="4870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Introduction</a:t>
            </a:r>
            <a:endParaRPr b="0" lang="en-GB" sz="2400" spc="-1" strike="noStrike">
              <a:solidFill>
                <a:srgbClr val="000000"/>
              </a:solidFill>
              <a:latin typeface="Arial"/>
            </a:endParaRPr>
          </a:p>
        </p:txBody>
      </p:sp>
      <p:sp>
        <p:nvSpPr>
          <p:cNvPr id="331" name="CustomShape 24"/>
          <p:cNvSpPr/>
          <p:nvPr/>
        </p:nvSpPr>
        <p:spPr>
          <a:xfrm>
            <a:off x="335520" y="1268280"/>
            <a:ext cx="10736280" cy="502380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Sowing and planting of trees had to be regarded as a national duty of every landowner, in order to stop the destructive over-exploitation of natural resources” – John Evelyn (1662)</a:t>
            </a:r>
            <a:endParaRPr b="0" lang="en-GB" sz="1800" spc="-1" strike="noStrike">
              <a:solidFill>
                <a:srgbClr val="000000"/>
              </a:solidFill>
              <a:latin typeface="Arial"/>
            </a:endParaRPr>
          </a:p>
        </p:txBody>
      </p:sp>
      <p:sp>
        <p:nvSpPr>
          <p:cNvPr id="332" name="CustomShape 25"/>
          <p:cNvSpPr/>
          <p:nvPr/>
        </p:nvSpPr>
        <p:spPr>
          <a:xfrm>
            <a:off x="432720" y="1148040"/>
            <a:ext cx="10345320" cy="48600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Sustainability – Origins </a:t>
            </a:r>
            <a:endParaRPr b="0" lang="en-GB" sz="2200" spc="-1" strike="noStrike">
              <a:solidFill>
                <a:srgbClr val="000000"/>
              </a:solidFill>
              <a:latin typeface="Arial"/>
            </a:endParaRPr>
          </a:p>
        </p:txBody>
      </p:sp>
      <p:sp>
        <p:nvSpPr>
          <p:cNvPr id="333" name="CustomShape 26"/>
          <p:cNvSpPr/>
          <p:nvPr/>
        </p:nvSpPr>
        <p:spPr>
          <a:xfrm>
            <a:off x="361080" y="3292200"/>
            <a:ext cx="10785240" cy="13618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34" name="CustomShape 28"/>
          <p:cNvSpPr/>
          <p:nvPr/>
        </p:nvSpPr>
        <p:spPr>
          <a:xfrm>
            <a:off x="263520" y="6492240"/>
            <a:ext cx="107910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DejaVu Sans"/>
                <a:ea typeface="Roboto"/>
              </a:rPr>
              <a:t>John Evelyn </a:t>
            </a:r>
            <a:r>
              <a:rPr b="0" lang="de-DE" sz="900" spc="-1" strike="noStrike">
                <a:solidFill>
                  <a:srgbClr val="a6a6a6"/>
                </a:solidFill>
                <a:latin typeface="DejaVu Sans"/>
                <a:ea typeface="Roboto"/>
              </a:rPr>
              <a:t>(1662) – Essay: „Sylva“</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5" name="CustomShape 32"/>
          <p:cNvSpPr/>
          <p:nvPr/>
        </p:nvSpPr>
        <p:spPr>
          <a:xfrm>
            <a:off x="335520" y="764640"/>
            <a:ext cx="10742400" cy="4932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Introduction </a:t>
            </a:r>
            <a:endParaRPr b="0" lang="en-GB" sz="2400" spc="-1" strike="noStrike">
              <a:solidFill>
                <a:srgbClr val="000000"/>
              </a:solidFill>
              <a:latin typeface="Arial"/>
            </a:endParaRPr>
          </a:p>
        </p:txBody>
      </p:sp>
      <p:sp>
        <p:nvSpPr>
          <p:cNvPr id="336" name="CustomShape 29"/>
          <p:cNvSpPr/>
          <p:nvPr/>
        </p:nvSpPr>
        <p:spPr>
          <a:xfrm>
            <a:off x="335520" y="1268280"/>
            <a:ext cx="10742400" cy="50299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37" name="CustomShape 30"/>
          <p:cNvSpPr/>
          <p:nvPr/>
        </p:nvSpPr>
        <p:spPr>
          <a:xfrm>
            <a:off x="432720" y="1148040"/>
            <a:ext cx="10351800" cy="49248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Sustainability – Origins</a:t>
            </a:r>
            <a:endParaRPr b="0" lang="en-GB" sz="2200" spc="-1" strike="noStrike">
              <a:solidFill>
                <a:srgbClr val="000000"/>
              </a:solidFill>
              <a:latin typeface="Arial"/>
            </a:endParaRPr>
          </a:p>
        </p:txBody>
      </p:sp>
      <p:sp>
        <p:nvSpPr>
          <p:cNvPr id="338" name="CustomShape 31"/>
          <p:cNvSpPr/>
          <p:nvPr/>
        </p:nvSpPr>
        <p:spPr>
          <a:xfrm>
            <a:off x="335520" y="1268640"/>
            <a:ext cx="10736280" cy="5023800"/>
          </a:xfrm>
          <a:prstGeom prst="rect">
            <a:avLst/>
          </a:prstGeom>
          <a:noFill/>
          <a:ln w="0">
            <a:noFill/>
          </a:ln>
        </p:spPr>
        <p:style>
          <a:lnRef idx="0"/>
          <a:fillRef idx="0"/>
          <a:effectRef idx="0"/>
          <a:fontRef idx="minor"/>
        </p:style>
        <p:txBody>
          <a:bodyPr lIns="90000" rIns="90000" tIns="45000" bIns="45000" anchor="ctr">
            <a:noAutofit/>
          </a:bodyPr>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Carl von Carlowitz and </a:t>
            </a:r>
            <a:r>
              <a:rPr b="0" i="1" lang="en-US" sz="1800" spc="-1" strike="noStrike">
                <a:solidFill>
                  <a:srgbClr val="000000"/>
                </a:solidFill>
                <a:latin typeface="DejaVu Sans"/>
                <a:ea typeface="DejaVu Sans"/>
              </a:rPr>
              <a:t>Sustainability</a:t>
            </a:r>
            <a:endParaRPr b="0" lang="en-GB"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Coined the term at a time when Europe was in need of vast quantities of wood (mining, ore-smelting, ship building, etc.</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Fear of timber scarcity</a:t>
            </a:r>
            <a:endParaRPr b="0" lang="en-GB"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Growing population → Fear of food-shortage if food production cannot keep up with reproduction </a:t>
            </a:r>
            <a:endParaRPr b="0" lang="en-GB"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World population in 1700 → ca. 0.6 billion people </a:t>
            </a:r>
            <a:endParaRPr b="0" lang="en-GB"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World population in 1800 → ca. 1.0 billion people</a:t>
            </a:r>
            <a:endParaRPr b="0" lang="en-GB" sz="1800" spc="-1" strike="noStrike">
              <a:solidFill>
                <a:srgbClr val="000000"/>
              </a:solidFill>
              <a:latin typeface="Arial"/>
            </a:endParaRPr>
          </a:p>
          <a:p>
            <a:pPr marL="195120" indent="-18072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Industrial revolution (ca. 1760 – 1840) fostered environmental degradation → society chose prosperity rather than sustainability</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9" name="CustomShape 36"/>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Biocapacity</a:t>
            </a:r>
            <a:endParaRPr b="0" lang="en-GB" sz="2400" spc="-1" strike="noStrike">
              <a:solidFill>
                <a:srgbClr val="000000"/>
              </a:solidFill>
              <a:latin typeface="Arial"/>
            </a:endParaRPr>
          </a:p>
        </p:txBody>
      </p:sp>
      <p:sp>
        <p:nvSpPr>
          <p:cNvPr id="340" name="CustomShape 33"/>
          <p:cNvSpPr/>
          <p:nvPr/>
        </p:nvSpPr>
        <p:spPr>
          <a:xfrm>
            <a:off x="335520" y="1268280"/>
            <a:ext cx="10737720" cy="502524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Is „the locally available carrying capacity of the ecosystem for generating resources and absorbing wastes”</a:t>
            </a:r>
            <a:endParaRPr b="0" lang="en-GB" sz="1800" spc="-1" strike="noStrike">
              <a:solidFill>
                <a:srgbClr val="000000"/>
              </a:solidFill>
              <a:latin typeface="Arial"/>
            </a:endParaRPr>
          </a:p>
        </p:txBody>
      </p:sp>
      <p:sp>
        <p:nvSpPr>
          <p:cNvPr id="341" name="CustomShape 34"/>
          <p:cNvSpPr/>
          <p:nvPr/>
        </p:nvSpPr>
        <p:spPr>
          <a:xfrm>
            <a:off x="432720" y="1148040"/>
            <a:ext cx="10346760" cy="4874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Definition</a:t>
            </a:r>
            <a:endParaRPr b="0" lang="en-GB" sz="2200" spc="-1" strike="noStrike">
              <a:solidFill>
                <a:srgbClr val="000000"/>
              </a:solidFill>
              <a:latin typeface="Arial"/>
            </a:endParaRPr>
          </a:p>
        </p:txBody>
      </p:sp>
      <p:sp>
        <p:nvSpPr>
          <p:cNvPr id="342" name="CustomShape 35"/>
          <p:cNvSpPr/>
          <p:nvPr/>
        </p:nvSpPr>
        <p:spPr>
          <a:xfrm>
            <a:off x="361080" y="3292200"/>
            <a:ext cx="10786680" cy="13633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43" name="CustomShape 37"/>
          <p:cNvSpPr/>
          <p:nvPr/>
        </p:nvSpPr>
        <p:spPr>
          <a:xfrm>
            <a:off x="263520" y="6492240"/>
            <a:ext cx="1079244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DejaVu Sans"/>
                <a:ea typeface="Roboto"/>
              </a:rPr>
              <a:t>D. Yue, J. Guo, C. Hui (2013)  – Scale dependency of biocapacity and the fallacy of unsustainable development</a:t>
            </a:r>
            <a:r>
              <a:rPr b="0" lang="de-DE" sz="900" spc="-1" strike="noStrike">
                <a:solidFill>
                  <a:srgbClr val="a6a6a6"/>
                </a:solidFill>
                <a:latin typeface="DejaVu Sans"/>
                <a:ea typeface="Roboto"/>
              </a:rPr>
              <a:t> – https://doi.org/10.1016/j.jenvman.2013.04.022</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16</TotalTime>
  <Application>LibreOffice/24.2.6.2$Linux_X86_64 LibreOffice_project/420$Build-2</Application>
  <AppVersion>15.0000</AppVersion>
  <Words>2298</Words>
  <Paragraphs>218</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dcterms:modified xsi:type="dcterms:W3CDTF">2024-11-06T12:57:32Z</dcterms:modified>
  <cp:revision>3702</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5</vt:i4>
  </property>
  <property fmtid="{D5CDD505-2E9C-101B-9397-08002B2CF9AE}" pid="7" name="PresentationFormat">
    <vt:lpwstr>Widescreen</vt:lpwstr>
  </property>
  <property fmtid="{D5CDD505-2E9C-101B-9397-08002B2CF9AE}" pid="8" name="ScaleCrop">
    <vt:bool>0</vt:bool>
  </property>
  <property fmtid="{D5CDD505-2E9C-101B-9397-08002B2CF9AE}" pid="9" name="ShareDoc">
    <vt:bool>0</vt:bool>
  </property>
  <property fmtid="{D5CDD505-2E9C-101B-9397-08002B2CF9AE}" pid="10" name="Slides">
    <vt:i4>40</vt:i4>
  </property>
</Properties>
</file>